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2" r:id="rId5"/>
    <p:sldId id="259" r:id="rId6"/>
    <p:sldId id="276" r:id="rId7"/>
    <p:sldId id="278" r:id="rId8"/>
    <p:sldId id="279" r:id="rId9"/>
    <p:sldId id="266" r:id="rId10"/>
    <p:sldId id="271" r:id="rId11"/>
    <p:sldId id="267" r:id="rId12"/>
    <p:sldId id="258" r:id="rId13"/>
    <p:sldId id="274" r:id="rId14"/>
    <p:sldId id="275" r:id="rId15"/>
    <p:sldId id="264" r:id="rId16"/>
    <p:sldId id="265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2DA5-2CD7-4A49-8F4B-D37259DCA550}" v="47" dt="2022-11-14T13:55:02.547"/>
    <p1510:client id="{5647BB42-EB59-1DE2-D4F6-82774738A0AF}" v="3" dt="2022-11-20T08:04:43.012"/>
    <p1510:client id="{673D10D9-0426-193E-E1CA-C5190DAEE126}" v="137" dt="2022-11-20T07:59:20.728"/>
    <p1510:client id="{98505321-D745-AF69-960E-31904DB31C63}" v="82" dt="2022-11-26T09:00:34.481"/>
    <p1510:client id="{ADEF9FB7-81B2-E70C-9A4F-0ED1F2D96297}" v="17" dt="2022-11-21T21:39:43.680"/>
    <p1510:client id="{B46B112B-D920-044D-6BC4-B7C38D85D075}" v="891" dt="2022-11-20T19:01:2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2"/>
    <p:restoredTop sz="94609"/>
  </p:normalViewPr>
  <p:slideViewPr>
    <p:cSldViewPr snapToGrid="0">
      <p:cViewPr varScale="1">
        <p:scale>
          <a:sx n="109" d="100"/>
          <a:sy n="109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DCC7D-EA52-4428-BAF8-A45F17811F1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466A88-571C-4C9E-8F93-12E449281DD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 dirty="0"/>
            <a:t>Energy Management consulting firm with a combined </a:t>
          </a:r>
          <a:r>
            <a:rPr lang="en-CA" b="0" i="0" dirty="0" smtClean="0"/>
            <a:t>11 </a:t>
          </a:r>
          <a:r>
            <a:rPr lang="en-CA" b="0" i="0" dirty="0"/>
            <a:t>years of experience in the industry</a:t>
          </a:r>
          <a:endParaRPr lang="en-US" dirty="0"/>
        </a:p>
      </dgm:t>
    </dgm:pt>
    <dgm:pt modelId="{0E942E79-0518-4E39-BF49-50F1616BF938}" type="parTrans" cxnId="{CB8FBAF2-0003-491E-873C-B0D7E281F352}">
      <dgm:prSet/>
      <dgm:spPr/>
      <dgm:t>
        <a:bodyPr/>
        <a:lstStyle/>
        <a:p>
          <a:pPr algn="ctr"/>
          <a:endParaRPr lang="en-US"/>
        </a:p>
      </dgm:t>
    </dgm:pt>
    <dgm:pt modelId="{78678774-8701-47EA-809C-71D0CE94D8E3}" type="sibTrans" cxnId="{CB8FBAF2-0003-491E-873C-B0D7E281F352}">
      <dgm:prSet/>
      <dgm:spPr/>
      <dgm:t>
        <a:bodyPr/>
        <a:lstStyle/>
        <a:p>
          <a:pPr algn="ctr"/>
          <a:endParaRPr lang="en-US"/>
        </a:p>
      </dgm:t>
    </dgm:pt>
    <dgm:pt modelId="{12D2554D-D038-45A7-B6A8-4D1FCE89399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/>
            <a:t>Commercial, Industrial and Residential Portfolio</a:t>
          </a:r>
          <a:endParaRPr lang="en-US" dirty="0"/>
        </a:p>
      </dgm:t>
    </dgm:pt>
    <dgm:pt modelId="{E60569F7-BBAA-4E2E-B325-8E3211456C7B}" type="parTrans" cxnId="{A8CFBBD9-6576-4752-9440-DAD98E31617C}">
      <dgm:prSet/>
      <dgm:spPr/>
      <dgm:t>
        <a:bodyPr/>
        <a:lstStyle/>
        <a:p>
          <a:pPr algn="ctr"/>
          <a:endParaRPr lang="en-US"/>
        </a:p>
      </dgm:t>
    </dgm:pt>
    <dgm:pt modelId="{4092EA9E-CE16-4E5C-A589-1D047BB40CAD}" type="sibTrans" cxnId="{A8CFBBD9-6576-4752-9440-DAD98E31617C}">
      <dgm:prSet/>
      <dgm:spPr/>
      <dgm:t>
        <a:bodyPr/>
        <a:lstStyle/>
        <a:p>
          <a:pPr algn="ctr"/>
          <a:endParaRPr lang="en-US"/>
        </a:p>
      </dgm:t>
    </dgm:pt>
    <dgm:pt modelId="{DB1834C1-163B-4D6F-98D1-A950DDFA18E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I</a:t>
          </a:r>
          <a:r>
            <a:rPr lang="en-CA" b="0" i="0" dirty="0"/>
            <a:t>n house process to gather a situational analysis, equipment inventory, Six-Sigma Journey and energy audits will further your journey into Emissions </a:t>
          </a:r>
          <a:r>
            <a:rPr lang="en-CA" b="0" i="0" dirty="0" smtClean="0"/>
            <a:t>reductions</a:t>
          </a:r>
          <a:endParaRPr lang="en-US" dirty="0"/>
        </a:p>
      </dgm:t>
    </dgm:pt>
    <dgm:pt modelId="{CA07C289-CCB1-42CD-9185-B1F12D3EA140}" type="parTrans" cxnId="{7D19DE2E-C256-47C9-B3DF-317D8867B5BF}">
      <dgm:prSet/>
      <dgm:spPr/>
      <dgm:t>
        <a:bodyPr/>
        <a:lstStyle/>
        <a:p>
          <a:pPr algn="ctr"/>
          <a:endParaRPr lang="en-US"/>
        </a:p>
      </dgm:t>
    </dgm:pt>
    <dgm:pt modelId="{16479582-79C6-4E5A-9AF2-3B256AFC7525}" type="sibTrans" cxnId="{7D19DE2E-C256-47C9-B3DF-317D8867B5BF}">
      <dgm:prSet/>
      <dgm:spPr/>
      <dgm:t>
        <a:bodyPr/>
        <a:lstStyle/>
        <a:p>
          <a:pPr algn="ctr"/>
          <a:endParaRPr lang="en-US"/>
        </a:p>
      </dgm:t>
    </dgm:pt>
    <dgm:pt modelId="{34EC8C02-D590-4C67-9DE4-649900636BD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 dirty="0"/>
            <a:t>10% reduction is easily done, anything over 10% would be staged over 5-10 years at increments of 10% a year respectively, pending on your timeline and how aggressive you would like to </a:t>
          </a:r>
          <a:r>
            <a:rPr lang="en-CA" b="0" i="0" dirty="0" smtClean="0"/>
            <a:t>be</a:t>
          </a:r>
          <a:endParaRPr lang="en-US" dirty="0"/>
        </a:p>
      </dgm:t>
    </dgm:pt>
    <dgm:pt modelId="{826B0A29-EA29-4E8C-9BA7-94146F7B3206}" type="parTrans" cxnId="{784E8302-52BE-433E-99B9-ACA444E9EA6E}">
      <dgm:prSet/>
      <dgm:spPr/>
      <dgm:t>
        <a:bodyPr/>
        <a:lstStyle/>
        <a:p>
          <a:pPr algn="ctr"/>
          <a:endParaRPr lang="en-US"/>
        </a:p>
      </dgm:t>
    </dgm:pt>
    <dgm:pt modelId="{6914DE79-20E7-4849-9BB4-ADD8F12CD5F6}" type="sibTrans" cxnId="{784E8302-52BE-433E-99B9-ACA444E9EA6E}">
      <dgm:prSet/>
      <dgm:spPr/>
      <dgm:t>
        <a:bodyPr/>
        <a:lstStyle/>
        <a:p>
          <a:pPr algn="ctr"/>
          <a:endParaRPr lang="en-US"/>
        </a:p>
      </dgm:t>
    </dgm:pt>
    <dgm:pt modelId="{67F651A7-B80A-4821-B6AA-4B3F460BFAAA}" type="pres">
      <dgm:prSet presAssocID="{AE5DCC7D-EA52-4428-BAF8-A45F17811F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36A42-8DAC-46D1-9674-8BDFC5E79CE6}" type="pres">
      <dgm:prSet presAssocID="{85466A88-571C-4C9E-8F93-12E449281DDC}" presName="compNode" presStyleCnt="0"/>
      <dgm:spPr/>
    </dgm:pt>
    <dgm:pt modelId="{DD81E94B-12DA-4C0B-A1E8-FFC406733120}" type="pres">
      <dgm:prSet presAssocID="{85466A88-571C-4C9E-8F93-12E449281D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726E30B-8C19-4347-96F7-6003D0CD0A9E}" type="pres">
      <dgm:prSet presAssocID="{85466A88-571C-4C9E-8F93-12E449281DDC}" presName="spaceRect" presStyleCnt="0"/>
      <dgm:spPr/>
    </dgm:pt>
    <dgm:pt modelId="{4B5D15CE-D61A-42A7-8451-BEBB424EEF34}" type="pres">
      <dgm:prSet presAssocID="{85466A88-571C-4C9E-8F93-12E449281DDC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31F4A53-8F86-4CC3-A421-53A229C65458}" type="pres">
      <dgm:prSet presAssocID="{78678774-8701-47EA-809C-71D0CE94D8E3}" presName="sibTrans" presStyleCnt="0"/>
      <dgm:spPr/>
    </dgm:pt>
    <dgm:pt modelId="{83BBA83B-7966-4095-9BBE-F1C204EF3358}" type="pres">
      <dgm:prSet presAssocID="{12D2554D-D038-45A7-B6A8-4D1FCE893994}" presName="compNode" presStyleCnt="0"/>
      <dgm:spPr/>
    </dgm:pt>
    <dgm:pt modelId="{9384970A-76A2-4762-A27B-1E5C32379090}" type="pres">
      <dgm:prSet presAssocID="{12D2554D-D038-45A7-B6A8-4D1FCE8939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40F3B32B-0D8B-4423-B2B8-BF9760E96244}" type="pres">
      <dgm:prSet presAssocID="{12D2554D-D038-45A7-B6A8-4D1FCE893994}" presName="spaceRect" presStyleCnt="0"/>
      <dgm:spPr/>
    </dgm:pt>
    <dgm:pt modelId="{41A3D7A2-0B9E-44C5-9BFC-B94196D988D3}" type="pres">
      <dgm:prSet presAssocID="{12D2554D-D038-45A7-B6A8-4D1FCE89399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7357F9A-8CEC-45B8-8571-317C7A1C4421}" type="pres">
      <dgm:prSet presAssocID="{4092EA9E-CE16-4E5C-A589-1D047BB40CAD}" presName="sibTrans" presStyleCnt="0"/>
      <dgm:spPr/>
    </dgm:pt>
    <dgm:pt modelId="{B511C28B-0E36-4D22-B531-49EEC15ADDF4}" type="pres">
      <dgm:prSet presAssocID="{DB1834C1-163B-4D6F-98D1-A950DDFA18EA}" presName="compNode" presStyleCnt="0"/>
      <dgm:spPr/>
    </dgm:pt>
    <dgm:pt modelId="{BCEF117E-C2CA-4F1B-93A2-0E0AF464FE29}" type="pres">
      <dgm:prSet presAssocID="{DB1834C1-163B-4D6F-98D1-A950DDFA18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325B1EA-3A05-4338-B9BA-107D3EA806CD}" type="pres">
      <dgm:prSet presAssocID="{DB1834C1-163B-4D6F-98D1-A950DDFA18EA}" presName="spaceRect" presStyleCnt="0"/>
      <dgm:spPr/>
    </dgm:pt>
    <dgm:pt modelId="{30B5D9C1-9B67-4E88-B580-F577EC5A6159}" type="pres">
      <dgm:prSet presAssocID="{DB1834C1-163B-4D6F-98D1-A950DDFA18EA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AB5CE40-21F4-4D8C-BAE2-D39F5A26A7F8}" type="pres">
      <dgm:prSet presAssocID="{16479582-79C6-4E5A-9AF2-3B256AFC7525}" presName="sibTrans" presStyleCnt="0"/>
      <dgm:spPr/>
    </dgm:pt>
    <dgm:pt modelId="{ACB51F3F-D5A3-4F2D-9C9B-FFAE9595AB36}" type="pres">
      <dgm:prSet presAssocID="{34EC8C02-D590-4C67-9DE4-649900636BD0}" presName="compNode" presStyleCnt="0"/>
      <dgm:spPr/>
    </dgm:pt>
    <dgm:pt modelId="{4E9ED1F7-D007-4E6F-93F8-29FE5C50DF3B}" type="pres">
      <dgm:prSet presAssocID="{34EC8C02-D590-4C67-9DE4-649900636B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FFEA6EE-8888-414D-AECF-F530679AE304}" type="pres">
      <dgm:prSet presAssocID="{34EC8C02-D590-4C67-9DE4-649900636BD0}" presName="spaceRect" presStyleCnt="0"/>
      <dgm:spPr/>
    </dgm:pt>
    <dgm:pt modelId="{DEAD858B-82A0-4E3B-B5D5-6817B5A71FDD}" type="pres">
      <dgm:prSet presAssocID="{34EC8C02-D590-4C67-9DE4-649900636BD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299D1-FCF0-4C64-9CE2-A2136A64B31B}" type="presOf" srcId="{34EC8C02-D590-4C67-9DE4-649900636BD0}" destId="{DEAD858B-82A0-4E3B-B5D5-6817B5A71FDD}" srcOrd="0" destOrd="0" presId="urn:microsoft.com/office/officeart/2018/2/layout/IconLabelList"/>
    <dgm:cxn modelId="{A8CFBBD9-6576-4752-9440-DAD98E31617C}" srcId="{AE5DCC7D-EA52-4428-BAF8-A45F17811F12}" destId="{12D2554D-D038-45A7-B6A8-4D1FCE893994}" srcOrd="1" destOrd="0" parTransId="{E60569F7-BBAA-4E2E-B325-8E3211456C7B}" sibTransId="{4092EA9E-CE16-4E5C-A589-1D047BB40CAD}"/>
    <dgm:cxn modelId="{9EE36741-099D-477C-B0BE-14B83640C2D8}" type="presOf" srcId="{AE5DCC7D-EA52-4428-BAF8-A45F17811F12}" destId="{67F651A7-B80A-4821-B6AA-4B3F460BFAAA}" srcOrd="0" destOrd="0" presId="urn:microsoft.com/office/officeart/2018/2/layout/IconLabelList"/>
    <dgm:cxn modelId="{CB8FBAF2-0003-491E-873C-B0D7E281F352}" srcId="{AE5DCC7D-EA52-4428-BAF8-A45F17811F12}" destId="{85466A88-571C-4C9E-8F93-12E449281DDC}" srcOrd="0" destOrd="0" parTransId="{0E942E79-0518-4E39-BF49-50F1616BF938}" sibTransId="{78678774-8701-47EA-809C-71D0CE94D8E3}"/>
    <dgm:cxn modelId="{7248E31A-440A-4290-A122-27F67B4410A7}" type="presOf" srcId="{12D2554D-D038-45A7-B6A8-4D1FCE893994}" destId="{41A3D7A2-0B9E-44C5-9BFC-B94196D988D3}" srcOrd="0" destOrd="0" presId="urn:microsoft.com/office/officeart/2018/2/layout/IconLabelList"/>
    <dgm:cxn modelId="{2EE1BC53-51B9-4B17-B85E-E378AFF6636A}" type="presOf" srcId="{DB1834C1-163B-4D6F-98D1-A950DDFA18EA}" destId="{30B5D9C1-9B67-4E88-B580-F577EC5A6159}" srcOrd="0" destOrd="0" presId="urn:microsoft.com/office/officeart/2018/2/layout/IconLabelList"/>
    <dgm:cxn modelId="{7D19DE2E-C256-47C9-B3DF-317D8867B5BF}" srcId="{AE5DCC7D-EA52-4428-BAF8-A45F17811F12}" destId="{DB1834C1-163B-4D6F-98D1-A950DDFA18EA}" srcOrd="2" destOrd="0" parTransId="{CA07C289-CCB1-42CD-9185-B1F12D3EA140}" sibTransId="{16479582-79C6-4E5A-9AF2-3B256AFC7525}"/>
    <dgm:cxn modelId="{CC612EA8-9106-479F-90C6-AFF09F1AB9D7}" type="presOf" srcId="{85466A88-571C-4C9E-8F93-12E449281DDC}" destId="{4B5D15CE-D61A-42A7-8451-BEBB424EEF34}" srcOrd="0" destOrd="0" presId="urn:microsoft.com/office/officeart/2018/2/layout/IconLabelList"/>
    <dgm:cxn modelId="{784E8302-52BE-433E-99B9-ACA444E9EA6E}" srcId="{AE5DCC7D-EA52-4428-BAF8-A45F17811F12}" destId="{34EC8C02-D590-4C67-9DE4-649900636BD0}" srcOrd="3" destOrd="0" parTransId="{826B0A29-EA29-4E8C-9BA7-94146F7B3206}" sibTransId="{6914DE79-20E7-4849-9BB4-ADD8F12CD5F6}"/>
    <dgm:cxn modelId="{C2C71D7B-1BA0-494C-B308-0FB3869E9373}" type="presParOf" srcId="{67F651A7-B80A-4821-B6AA-4B3F460BFAAA}" destId="{64636A42-8DAC-46D1-9674-8BDFC5E79CE6}" srcOrd="0" destOrd="0" presId="urn:microsoft.com/office/officeart/2018/2/layout/IconLabelList"/>
    <dgm:cxn modelId="{9957AE23-7640-459C-B121-B4806066FE11}" type="presParOf" srcId="{64636A42-8DAC-46D1-9674-8BDFC5E79CE6}" destId="{DD81E94B-12DA-4C0B-A1E8-FFC406733120}" srcOrd="0" destOrd="0" presId="urn:microsoft.com/office/officeart/2018/2/layout/IconLabelList"/>
    <dgm:cxn modelId="{AF2A78DB-5323-402A-8074-38EE9E4D3EE8}" type="presParOf" srcId="{64636A42-8DAC-46D1-9674-8BDFC5E79CE6}" destId="{8726E30B-8C19-4347-96F7-6003D0CD0A9E}" srcOrd="1" destOrd="0" presId="urn:microsoft.com/office/officeart/2018/2/layout/IconLabelList"/>
    <dgm:cxn modelId="{02DFF0CE-6841-4876-A252-97D809AFFCA2}" type="presParOf" srcId="{64636A42-8DAC-46D1-9674-8BDFC5E79CE6}" destId="{4B5D15CE-D61A-42A7-8451-BEBB424EEF34}" srcOrd="2" destOrd="0" presId="urn:microsoft.com/office/officeart/2018/2/layout/IconLabelList"/>
    <dgm:cxn modelId="{9259EA8F-2707-4964-8286-51CA673552E1}" type="presParOf" srcId="{67F651A7-B80A-4821-B6AA-4B3F460BFAAA}" destId="{B31F4A53-8F86-4CC3-A421-53A229C65458}" srcOrd="1" destOrd="0" presId="urn:microsoft.com/office/officeart/2018/2/layout/IconLabelList"/>
    <dgm:cxn modelId="{12B263AA-B892-409A-85F6-090B5A3AE1BC}" type="presParOf" srcId="{67F651A7-B80A-4821-B6AA-4B3F460BFAAA}" destId="{83BBA83B-7966-4095-9BBE-F1C204EF3358}" srcOrd="2" destOrd="0" presId="urn:microsoft.com/office/officeart/2018/2/layout/IconLabelList"/>
    <dgm:cxn modelId="{ACFA158C-B008-4EB5-8A95-C43FE2E5797C}" type="presParOf" srcId="{83BBA83B-7966-4095-9BBE-F1C204EF3358}" destId="{9384970A-76A2-4762-A27B-1E5C32379090}" srcOrd="0" destOrd="0" presId="urn:microsoft.com/office/officeart/2018/2/layout/IconLabelList"/>
    <dgm:cxn modelId="{D03A2296-FEC3-4A19-B961-3F0DCB692A4F}" type="presParOf" srcId="{83BBA83B-7966-4095-9BBE-F1C204EF3358}" destId="{40F3B32B-0D8B-4423-B2B8-BF9760E96244}" srcOrd="1" destOrd="0" presId="urn:microsoft.com/office/officeart/2018/2/layout/IconLabelList"/>
    <dgm:cxn modelId="{2B7152AA-2A00-4519-9AE4-0712F2368AE5}" type="presParOf" srcId="{83BBA83B-7966-4095-9BBE-F1C204EF3358}" destId="{41A3D7A2-0B9E-44C5-9BFC-B94196D988D3}" srcOrd="2" destOrd="0" presId="urn:microsoft.com/office/officeart/2018/2/layout/IconLabelList"/>
    <dgm:cxn modelId="{F3731365-52A9-42B6-AA77-1FD6DE7C6F17}" type="presParOf" srcId="{67F651A7-B80A-4821-B6AA-4B3F460BFAAA}" destId="{77357F9A-8CEC-45B8-8571-317C7A1C4421}" srcOrd="3" destOrd="0" presId="urn:microsoft.com/office/officeart/2018/2/layout/IconLabelList"/>
    <dgm:cxn modelId="{846931CC-5717-48F3-A1B0-CCD49E6B7D10}" type="presParOf" srcId="{67F651A7-B80A-4821-B6AA-4B3F460BFAAA}" destId="{B511C28B-0E36-4D22-B531-49EEC15ADDF4}" srcOrd="4" destOrd="0" presId="urn:microsoft.com/office/officeart/2018/2/layout/IconLabelList"/>
    <dgm:cxn modelId="{55931508-A24D-4C4C-8D94-0265F1C75A74}" type="presParOf" srcId="{B511C28B-0E36-4D22-B531-49EEC15ADDF4}" destId="{BCEF117E-C2CA-4F1B-93A2-0E0AF464FE29}" srcOrd="0" destOrd="0" presId="urn:microsoft.com/office/officeart/2018/2/layout/IconLabelList"/>
    <dgm:cxn modelId="{1B9E60FB-4C2C-4485-B968-25837F517C2F}" type="presParOf" srcId="{B511C28B-0E36-4D22-B531-49EEC15ADDF4}" destId="{5325B1EA-3A05-4338-B9BA-107D3EA806CD}" srcOrd="1" destOrd="0" presId="urn:microsoft.com/office/officeart/2018/2/layout/IconLabelList"/>
    <dgm:cxn modelId="{C67B3169-525C-4BAE-9420-6FE70C1C01F4}" type="presParOf" srcId="{B511C28B-0E36-4D22-B531-49EEC15ADDF4}" destId="{30B5D9C1-9B67-4E88-B580-F577EC5A6159}" srcOrd="2" destOrd="0" presId="urn:microsoft.com/office/officeart/2018/2/layout/IconLabelList"/>
    <dgm:cxn modelId="{DD7B3326-3D23-4FDF-903E-9710F4534B13}" type="presParOf" srcId="{67F651A7-B80A-4821-B6AA-4B3F460BFAAA}" destId="{7AB5CE40-21F4-4D8C-BAE2-D39F5A26A7F8}" srcOrd="5" destOrd="0" presId="urn:microsoft.com/office/officeart/2018/2/layout/IconLabelList"/>
    <dgm:cxn modelId="{14D1036C-FEB9-4F02-BF5A-6406A7A26662}" type="presParOf" srcId="{67F651A7-B80A-4821-B6AA-4B3F460BFAAA}" destId="{ACB51F3F-D5A3-4F2D-9C9B-FFAE9595AB36}" srcOrd="6" destOrd="0" presId="urn:microsoft.com/office/officeart/2018/2/layout/IconLabelList"/>
    <dgm:cxn modelId="{BC0B622A-0A17-46A9-9D46-62414FC61741}" type="presParOf" srcId="{ACB51F3F-D5A3-4F2D-9C9B-FFAE9595AB36}" destId="{4E9ED1F7-D007-4E6F-93F8-29FE5C50DF3B}" srcOrd="0" destOrd="0" presId="urn:microsoft.com/office/officeart/2018/2/layout/IconLabelList"/>
    <dgm:cxn modelId="{72FE9681-FF08-4C7B-8F31-47FC4114194D}" type="presParOf" srcId="{ACB51F3F-D5A3-4F2D-9C9B-FFAE9595AB36}" destId="{1FFEA6EE-8888-414D-AECF-F530679AE304}" srcOrd="1" destOrd="0" presId="urn:microsoft.com/office/officeart/2018/2/layout/IconLabelList"/>
    <dgm:cxn modelId="{B33DD147-D630-42B1-BBE6-84CBBCDA9ECA}" type="presParOf" srcId="{ACB51F3F-D5A3-4F2D-9C9B-FFAE9595AB36}" destId="{DEAD858B-82A0-4E3B-B5D5-6817B5A71FD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EAEE8-5A2B-450F-B306-642328AD8A2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634CB3-CD50-4726-B30E-145742B30E5A}">
      <dgm:prSet/>
      <dgm:spPr/>
      <dgm:t>
        <a:bodyPr/>
        <a:lstStyle/>
        <a:p>
          <a:r>
            <a:rPr lang="en-US" dirty="0"/>
            <a:t>Understand the different perspectives across the organization </a:t>
          </a:r>
        </a:p>
      </dgm:t>
    </dgm:pt>
    <dgm:pt modelId="{5303F70D-5B3D-47AC-8CC2-13421D6DBF20}" type="parTrans" cxnId="{FB007803-3327-44D7-8BD2-FA5EE32FBA48}">
      <dgm:prSet/>
      <dgm:spPr/>
      <dgm:t>
        <a:bodyPr/>
        <a:lstStyle/>
        <a:p>
          <a:endParaRPr lang="en-US"/>
        </a:p>
      </dgm:t>
    </dgm:pt>
    <dgm:pt modelId="{3932F7A9-3DD2-4879-A4DC-BAB23BD8EF05}" type="sibTrans" cxnId="{FB007803-3327-44D7-8BD2-FA5EE32FBA48}">
      <dgm:prSet/>
      <dgm:spPr/>
      <dgm:t>
        <a:bodyPr/>
        <a:lstStyle/>
        <a:p>
          <a:endParaRPr lang="en-US"/>
        </a:p>
      </dgm:t>
    </dgm:pt>
    <dgm:pt modelId="{8C60536B-F29B-4ACE-8F10-7E5C29317E48}">
      <dgm:prSet/>
      <dgm:spPr/>
      <dgm:t>
        <a:bodyPr/>
        <a:lstStyle/>
        <a:p>
          <a:r>
            <a:rPr lang="en-US" dirty="0"/>
            <a:t>Receive direction from the corporate level</a:t>
          </a:r>
        </a:p>
      </dgm:t>
    </dgm:pt>
    <dgm:pt modelId="{7B4558BC-2A2A-4A67-BFF9-37AEB4A49262}" type="parTrans" cxnId="{CBFCBA23-95C0-487D-96FE-A0C0D0ACC44A}">
      <dgm:prSet/>
      <dgm:spPr/>
      <dgm:t>
        <a:bodyPr/>
        <a:lstStyle/>
        <a:p>
          <a:endParaRPr lang="en-US"/>
        </a:p>
      </dgm:t>
    </dgm:pt>
    <dgm:pt modelId="{CA7FFC00-514E-437D-8E3F-BBD86E91D89D}" type="sibTrans" cxnId="{CBFCBA23-95C0-487D-96FE-A0C0D0ACC44A}">
      <dgm:prSet/>
      <dgm:spPr/>
      <dgm:t>
        <a:bodyPr/>
        <a:lstStyle/>
        <a:p>
          <a:endParaRPr lang="en-US"/>
        </a:p>
      </dgm:t>
    </dgm:pt>
    <dgm:pt modelId="{472A47FD-2F63-43C3-9CA6-B9061DFCEC3F}">
      <dgm:prSet/>
      <dgm:spPr/>
      <dgm:t>
        <a:bodyPr/>
        <a:lstStyle/>
        <a:p>
          <a:r>
            <a:rPr lang="en-US" dirty="0"/>
            <a:t>Receive direction from the departmental level</a:t>
          </a:r>
        </a:p>
      </dgm:t>
    </dgm:pt>
    <dgm:pt modelId="{7AF2C3F5-7007-4FA7-8F78-81D50A479C69}" type="parTrans" cxnId="{300B4847-4EF7-4311-B2D4-4753AEE58A15}">
      <dgm:prSet/>
      <dgm:spPr/>
      <dgm:t>
        <a:bodyPr/>
        <a:lstStyle/>
        <a:p>
          <a:endParaRPr lang="en-US"/>
        </a:p>
      </dgm:t>
    </dgm:pt>
    <dgm:pt modelId="{2C74CFB4-452A-4FDC-909B-AB01337340B9}" type="sibTrans" cxnId="{300B4847-4EF7-4311-B2D4-4753AEE58A15}">
      <dgm:prSet/>
      <dgm:spPr/>
      <dgm:t>
        <a:bodyPr/>
        <a:lstStyle/>
        <a:p>
          <a:endParaRPr lang="en-US"/>
        </a:p>
      </dgm:t>
    </dgm:pt>
    <dgm:pt modelId="{9BFEBE6E-31FA-49CF-9DEB-AD1D58D1799A}">
      <dgm:prSet/>
      <dgm:spPr/>
      <dgm:t>
        <a:bodyPr/>
        <a:lstStyle/>
        <a:p>
          <a:pPr rtl="0"/>
          <a:r>
            <a:rPr lang="en-US" dirty="0">
              <a:latin typeface="Avenir Next LT Pro"/>
            </a:rPr>
            <a:t>Encourage cross functional</a:t>
          </a:r>
          <a:r>
            <a:rPr lang="en-US" dirty="0"/>
            <a:t> team to accomplish </a:t>
          </a:r>
          <a:r>
            <a:rPr lang="en-US" dirty="0">
              <a:latin typeface="Avenir Next LT Pro"/>
            </a:rPr>
            <a:t>all goals, objectives</a:t>
          </a:r>
          <a:r>
            <a:rPr lang="en-US" dirty="0"/>
            <a:t> </a:t>
          </a:r>
        </a:p>
      </dgm:t>
    </dgm:pt>
    <dgm:pt modelId="{75E95851-EF4B-4D82-88BE-4CC36D431924}" type="parTrans" cxnId="{8165C802-B7F2-4032-A3F4-885DC7C788F4}">
      <dgm:prSet/>
      <dgm:spPr/>
      <dgm:t>
        <a:bodyPr/>
        <a:lstStyle/>
        <a:p>
          <a:endParaRPr lang="en-US"/>
        </a:p>
      </dgm:t>
    </dgm:pt>
    <dgm:pt modelId="{903042E7-8304-4901-A99A-CDA01626FC77}" type="sibTrans" cxnId="{8165C802-B7F2-4032-A3F4-885DC7C788F4}">
      <dgm:prSet/>
      <dgm:spPr/>
      <dgm:t>
        <a:bodyPr/>
        <a:lstStyle/>
        <a:p>
          <a:endParaRPr lang="en-US"/>
        </a:p>
      </dgm:t>
    </dgm:pt>
    <dgm:pt modelId="{CF4FC581-763F-4CD9-9F0B-FF459617DF19}">
      <dgm:prSet/>
      <dgm:spPr/>
      <dgm:t>
        <a:bodyPr/>
        <a:lstStyle/>
        <a:p>
          <a:r>
            <a:rPr lang="en-US" dirty="0"/>
            <a:t>Encourage everyone in the Organization to ‘Think strategically’</a:t>
          </a:r>
        </a:p>
      </dgm:t>
    </dgm:pt>
    <dgm:pt modelId="{941950EF-C97E-4116-B5FD-91B3AF8F6BA7}" type="parTrans" cxnId="{BE1F5CCE-5641-4B08-AABF-CFD68AADF270}">
      <dgm:prSet/>
      <dgm:spPr/>
      <dgm:t>
        <a:bodyPr/>
        <a:lstStyle/>
        <a:p>
          <a:endParaRPr lang="en-US"/>
        </a:p>
      </dgm:t>
    </dgm:pt>
    <dgm:pt modelId="{8FC7F63D-3F12-4DE5-9F0F-E13B7491CA75}" type="sibTrans" cxnId="{BE1F5CCE-5641-4B08-AABF-CFD68AADF270}">
      <dgm:prSet/>
      <dgm:spPr/>
      <dgm:t>
        <a:bodyPr/>
        <a:lstStyle/>
        <a:p>
          <a:endParaRPr lang="en-US"/>
        </a:p>
      </dgm:t>
    </dgm:pt>
    <dgm:pt modelId="{AEF5E985-DC7C-4A6F-9CF5-BD3100379B84}">
      <dgm:prSet/>
      <dgm:spPr/>
      <dgm:t>
        <a:bodyPr/>
        <a:lstStyle/>
        <a:p>
          <a:pPr rtl="0"/>
          <a:r>
            <a:rPr lang="en-US" dirty="0"/>
            <a:t>Competing objectives</a:t>
          </a:r>
          <a:r>
            <a:rPr lang="en-US" dirty="0">
              <a:latin typeface="Avenir Next LT Pro"/>
            </a:rPr>
            <a:t> &amp; </a:t>
          </a:r>
          <a:r>
            <a:rPr lang="en-US" dirty="0"/>
            <a:t>expectations</a:t>
          </a:r>
        </a:p>
      </dgm:t>
    </dgm:pt>
    <dgm:pt modelId="{A76B4D39-AFA3-4845-B0CE-F928F9DA77BC}" type="parTrans" cxnId="{1561B23E-AE86-49C0-825B-3BF93C6A60DF}">
      <dgm:prSet/>
      <dgm:spPr/>
      <dgm:t>
        <a:bodyPr/>
        <a:lstStyle/>
        <a:p>
          <a:endParaRPr lang="en-US"/>
        </a:p>
      </dgm:t>
    </dgm:pt>
    <dgm:pt modelId="{F886E850-0E06-4F89-A347-3227BC58E862}" type="sibTrans" cxnId="{1561B23E-AE86-49C0-825B-3BF93C6A60DF}">
      <dgm:prSet/>
      <dgm:spPr/>
      <dgm:t>
        <a:bodyPr/>
        <a:lstStyle/>
        <a:p>
          <a:endParaRPr lang="en-US"/>
        </a:p>
      </dgm:t>
    </dgm:pt>
    <dgm:pt modelId="{12FA2015-BA5D-46DA-BD50-FB89FAD5DF10}">
      <dgm:prSet/>
      <dgm:spPr/>
      <dgm:t>
        <a:bodyPr/>
        <a:lstStyle/>
        <a:p>
          <a:r>
            <a:rPr lang="en-US" dirty="0"/>
            <a:t>Pressure to perform in the first year</a:t>
          </a:r>
        </a:p>
      </dgm:t>
    </dgm:pt>
    <dgm:pt modelId="{9125CAC9-4BFD-46FD-90EA-4F12476D6B29}" type="parTrans" cxnId="{12523C29-1CC1-4323-B9C7-CD7EA99556F0}">
      <dgm:prSet/>
      <dgm:spPr/>
      <dgm:t>
        <a:bodyPr/>
        <a:lstStyle/>
        <a:p>
          <a:endParaRPr lang="en-US"/>
        </a:p>
      </dgm:t>
    </dgm:pt>
    <dgm:pt modelId="{2B5840AD-0007-42A4-82C0-ABCABD06A323}" type="sibTrans" cxnId="{12523C29-1CC1-4323-B9C7-CD7EA99556F0}">
      <dgm:prSet/>
      <dgm:spPr/>
      <dgm:t>
        <a:bodyPr/>
        <a:lstStyle/>
        <a:p>
          <a:endParaRPr lang="en-US"/>
        </a:p>
      </dgm:t>
    </dgm:pt>
    <dgm:pt modelId="{B23EA367-6EEC-4264-B6D1-22AF25894887}">
      <dgm:prSet/>
      <dgm:spPr/>
      <dgm:t>
        <a:bodyPr/>
        <a:lstStyle/>
        <a:p>
          <a:r>
            <a:rPr lang="en-US" dirty="0"/>
            <a:t>Pressure for year over year performance</a:t>
          </a:r>
        </a:p>
      </dgm:t>
    </dgm:pt>
    <dgm:pt modelId="{E274528A-4DC6-4A05-B807-E4FDDD5956D0}" type="parTrans" cxnId="{2D5A2941-0DD6-42C8-B89C-4AA8E717C9F0}">
      <dgm:prSet/>
      <dgm:spPr/>
      <dgm:t>
        <a:bodyPr/>
        <a:lstStyle/>
        <a:p>
          <a:endParaRPr lang="en-US"/>
        </a:p>
      </dgm:t>
    </dgm:pt>
    <dgm:pt modelId="{05CCBF5F-D29C-40F4-BA4E-D594589E7984}" type="sibTrans" cxnId="{2D5A2941-0DD6-42C8-B89C-4AA8E717C9F0}">
      <dgm:prSet/>
      <dgm:spPr/>
      <dgm:t>
        <a:bodyPr/>
        <a:lstStyle/>
        <a:p>
          <a:endParaRPr lang="en-US"/>
        </a:p>
      </dgm:t>
    </dgm:pt>
    <dgm:pt modelId="{0F8589F0-71CB-450C-962C-166B74919044}">
      <dgm:prSet phldr="0"/>
      <dgm:spPr/>
      <dgm:t>
        <a:bodyPr/>
        <a:lstStyle/>
        <a:p>
          <a:r>
            <a:rPr lang="en-US" dirty="0">
              <a:latin typeface="Avenir Next LT Pro"/>
            </a:rPr>
            <a:t>2-3</a:t>
          </a:r>
          <a:r>
            <a:rPr lang="en-US" dirty="0"/>
            <a:t> initial meetings with </a:t>
          </a:r>
          <a:r>
            <a:rPr lang="en-US" dirty="0">
              <a:latin typeface="Avenir Next LT Pro"/>
            </a:rPr>
            <a:t>Board</a:t>
          </a:r>
          <a:r>
            <a:rPr lang="en-US" dirty="0"/>
            <a:t> of Directors, to create and align a plan with </a:t>
          </a:r>
          <a:r>
            <a:rPr lang="en-US" dirty="0">
              <a:latin typeface="Avenir Next LT Pro"/>
            </a:rPr>
            <a:t>visions</a:t>
          </a:r>
          <a:r>
            <a:rPr lang="en-US" dirty="0"/>
            <a:t> and goals</a:t>
          </a:r>
          <a:endParaRPr lang="en-GB" dirty="0"/>
        </a:p>
      </dgm:t>
    </dgm:pt>
    <dgm:pt modelId="{656008D4-10DE-4D6F-8656-80FBD4C22C1A}" type="parTrans" cxnId="{37E0812A-622A-4EFE-AC14-BAB520918B58}">
      <dgm:prSet/>
      <dgm:spPr/>
    </dgm:pt>
    <dgm:pt modelId="{BEADAA3C-9C55-46A4-AA72-12C57B4814E5}" type="sibTrans" cxnId="{37E0812A-622A-4EFE-AC14-BAB520918B58}">
      <dgm:prSet/>
      <dgm:spPr/>
    </dgm:pt>
    <dgm:pt modelId="{8A5DD643-5711-4386-A487-FAEEE62BAAD3}" type="pres">
      <dgm:prSet presAssocID="{F86EAEE8-5A2B-450F-B306-642328AD8A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5376A-AEB2-4063-8C3C-CB481FB9BA39}" type="pres">
      <dgm:prSet presAssocID="{75634CB3-CD50-4726-B30E-145742B30E5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A6E75-2B17-4343-87B4-ECCA956A3C72}" type="pres">
      <dgm:prSet presAssocID="{3932F7A9-3DD2-4879-A4DC-BAB23BD8EF05}" presName="sibTrans" presStyleCnt="0"/>
      <dgm:spPr/>
    </dgm:pt>
    <dgm:pt modelId="{00395D7E-32DD-4FBE-B109-DE1058D5DFCF}" type="pres">
      <dgm:prSet presAssocID="{8C60536B-F29B-4ACE-8F10-7E5C29317E4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0FF0-63D7-4B50-B64D-C101480D7410}" type="pres">
      <dgm:prSet presAssocID="{CA7FFC00-514E-437D-8E3F-BBD86E91D89D}" presName="sibTrans" presStyleCnt="0"/>
      <dgm:spPr/>
    </dgm:pt>
    <dgm:pt modelId="{423BD2A1-CB69-49B3-9E03-FE7DF463CD59}" type="pres">
      <dgm:prSet presAssocID="{472A47FD-2F63-43C3-9CA6-B9061DFCEC3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50BD6-9367-4F8A-9998-26EFF558E8F3}" type="pres">
      <dgm:prSet presAssocID="{2C74CFB4-452A-4FDC-909B-AB01337340B9}" presName="sibTrans" presStyleCnt="0"/>
      <dgm:spPr/>
    </dgm:pt>
    <dgm:pt modelId="{781DBAF1-4AC7-4BC2-84E6-4D13EB7D1225}" type="pres">
      <dgm:prSet presAssocID="{9BFEBE6E-31FA-49CF-9DEB-AD1D58D1799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5F579-5232-414E-95CC-53B274AA4DC3}" type="pres">
      <dgm:prSet presAssocID="{903042E7-8304-4901-A99A-CDA01626FC77}" presName="sibTrans" presStyleCnt="0"/>
      <dgm:spPr/>
    </dgm:pt>
    <dgm:pt modelId="{7C916772-DF65-4CD8-A42C-62BB76B090D5}" type="pres">
      <dgm:prSet presAssocID="{CF4FC581-763F-4CD9-9F0B-FF459617DF1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4DDEB-4DF9-49D3-AD39-7543B9A662E1}" type="pres">
      <dgm:prSet presAssocID="{8FC7F63D-3F12-4DE5-9F0F-E13B7491CA75}" presName="sibTrans" presStyleCnt="0"/>
      <dgm:spPr/>
    </dgm:pt>
    <dgm:pt modelId="{376EB100-DDC6-4011-B632-96DF30FA29C5}" type="pres">
      <dgm:prSet presAssocID="{AEF5E985-DC7C-4A6F-9CF5-BD3100379B8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2DA4-E44D-4180-BB7B-EBDE63EB7DE7}" type="pres">
      <dgm:prSet presAssocID="{F886E850-0E06-4F89-A347-3227BC58E862}" presName="sibTrans" presStyleCnt="0"/>
      <dgm:spPr/>
    </dgm:pt>
    <dgm:pt modelId="{322F19AA-19DF-4F83-86E7-478BA41314E6}" type="pres">
      <dgm:prSet presAssocID="{12FA2015-BA5D-46DA-BD50-FB89FAD5DF1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FAAE6-4D2D-46F9-9FBF-ED1D3D5C3F96}" type="pres">
      <dgm:prSet presAssocID="{2B5840AD-0007-42A4-82C0-ABCABD06A323}" presName="sibTrans" presStyleCnt="0"/>
      <dgm:spPr/>
    </dgm:pt>
    <dgm:pt modelId="{E13D4913-5393-46CA-A384-1EE98F459D83}" type="pres">
      <dgm:prSet presAssocID="{B23EA367-6EEC-4264-B6D1-22AF2589488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B591B-79D2-462E-AFDB-055BDA12FCAE}" type="pres">
      <dgm:prSet presAssocID="{05CCBF5F-D29C-40F4-BA4E-D594589E7984}" presName="sibTrans" presStyleCnt="0"/>
      <dgm:spPr/>
    </dgm:pt>
    <dgm:pt modelId="{757E5EC5-8C5E-4718-B6D3-0FF3A18B3F37}" type="pres">
      <dgm:prSet presAssocID="{0F8589F0-71CB-450C-962C-166B7491904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F5CCE-5641-4B08-AABF-CFD68AADF270}" srcId="{F86EAEE8-5A2B-450F-B306-642328AD8A28}" destId="{CF4FC581-763F-4CD9-9F0B-FF459617DF19}" srcOrd="4" destOrd="0" parTransId="{941950EF-C97E-4116-B5FD-91B3AF8F6BA7}" sibTransId="{8FC7F63D-3F12-4DE5-9F0F-E13B7491CA75}"/>
    <dgm:cxn modelId="{8165C802-B7F2-4032-A3F4-885DC7C788F4}" srcId="{F86EAEE8-5A2B-450F-B306-642328AD8A28}" destId="{9BFEBE6E-31FA-49CF-9DEB-AD1D58D1799A}" srcOrd="3" destOrd="0" parTransId="{75E95851-EF4B-4D82-88BE-4CC36D431924}" sibTransId="{903042E7-8304-4901-A99A-CDA01626FC77}"/>
    <dgm:cxn modelId="{1561B23E-AE86-49C0-825B-3BF93C6A60DF}" srcId="{F86EAEE8-5A2B-450F-B306-642328AD8A28}" destId="{AEF5E985-DC7C-4A6F-9CF5-BD3100379B84}" srcOrd="5" destOrd="0" parTransId="{A76B4D39-AFA3-4845-B0CE-F928F9DA77BC}" sibTransId="{F886E850-0E06-4F89-A347-3227BC58E862}"/>
    <dgm:cxn modelId="{5B5DCAAD-DED0-4012-BE23-06C55599AA0B}" type="presOf" srcId="{CF4FC581-763F-4CD9-9F0B-FF459617DF19}" destId="{7C916772-DF65-4CD8-A42C-62BB76B090D5}" srcOrd="0" destOrd="0" presId="urn:microsoft.com/office/officeart/2005/8/layout/default"/>
    <dgm:cxn modelId="{A0AF2646-7C22-4BD2-916B-8A6CC43F3E94}" type="presOf" srcId="{AEF5E985-DC7C-4A6F-9CF5-BD3100379B84}" destId="{376EB100-DDC6-4011-B632-96DF30FA29C5}" srcOrd="0" destOrd="0" presId="urn:microsoft.com/office/officeart/2005/8/layout/default"/>
    <dgm:cxn modelId="{358F294F-0994-4470-AE1D-C1CF4BFE531B}" type="presOf" srcId="{F86EAEE8-5A2B-450F-B306-642328AD8A28}" destId="{8A5DD643-5711-4386-A487-FAEEE62BAAD3}" srcOrd="0" destOrd="0" presId="urn:microsoft.com/office/officeart/2005/8/layout/default"/>
    <dgm:cxn modelId="{7D9ED01A-A126-4CF5-9089-EA272259AAF5}" type="presOf" srcId="{472A47FD-2F63-43C3-9CA6-B9061DFCEC3F}" destId="{423BD2A1-CB69-49B3-9E03-FE7DF463CD59}" srcOrd="0" destOrd="0" presId="urn:microsoft.com/office/officeart/2005/8/layout/default"/>
    <dgm:cxn modelId="{300B4847-4EF7-4311-B2D4-4753AEE58A15}" srcId="{F86EAEE8-5A2B-450F-B306-642328AD8A28}" destId="{472A47FD-2F63-43C3-9CA6-B9061DFCEC3F}" srcOrd="2" destOrd="0" parTransId="{7AF2C3F5-7007-4FA7-8F78-81D50A479C69}" sibTransId="{2C74CFB4-452A-4FDC-909B-AB01337340B9}"/>
    <dgm:cxn modelId="{15685397-B2D8-474A-8818-897DBB911DE4}" type="presOf" srcId="{0F8589F0-71CB-450C-962C-166B74919044}" destId="{757E5EC5-8C5E-4718-B6D3-0FF3A18B3F37}" srcOrd="0" destOrd="0" presId="urn:microsoft.com/office/officeart/2005/8/layout/default"/>
    <dgm:cxn modelId="{12523C29-1CC1-4323-B9C7-CD7EA99556F0}" srcId="{F86EAEE8-5A2B-450F-B306-642328AD8A28}" destId="{12FA2015-BA5D-46DA-BD50-FB89FAD5DF10}" srcOrd="6" destOrd="0" parTransId="{9125CAC9-4BFD-46FD-90EA-4F12476D6B29}" sibTransId="{2B5840AD-0007-42A4-82C0-ABCABD06A323}"/>
    <dgm:cxn modelId="{36557939-5CD7-4782-B16E-F25FB8312E1B}" type="presOf" srcId="{B23EA367-6EEC-4264-B6D1-22AF25894887}" destId="{E13D4913-5393-46CA-A384-1EE98F459D83}" srcOrd="0" destOrd="0" presId="urn:microsoft.com/office/officeart/2005/8/layout/default"/>
    <dgm:cxn modelId="{37E0812A-622A-4EFE-AC14-BAB520918B58}" srcId="{F86EAEE8-5A2B-450F-B306-642328AD8A28}" destId="{0F8589F0-71CB-450C-962C-166B74919044}" srcOrd="8" destOrd="0" parTransId="{656008D4-10DE-4D6F-8656-80FBD4C22C1A}" sibTransId="{BEADAA3C-9C55-46A4-AA72-12C57B4814E5}"/>
    <dgm:cxn modelId="{2D5A2941-0DD6-42C8-B89C-4AA8E717C9F0}" srcId="{F86EAEE8-5A2B-450F-B306-642328AD8A28}" destId="{B23EA367-6EEC-4264-B6D1-22AF25894887}" srcOrd="7" destOrd="0" parTransId="{E274528A-4DC6-4A05-B807-E4FDDD5956D0}" sibTransId="{05CCBF5F-D29C-40F4-BA4E-D594589E7984}"/>
    <dgm:cxn modelId="{A5F46666-0618-426D-8717-DB2B3AFB1D9F}" type="presOf" srcId="{9BFEBE6E-31FA-49CF-9DEB-AD1D58D1799A}" destId="{781DBAF1-4AC7-4BC2-84E6-4D13EB7D1225}" srcOrd="0" destOrd="0" presId="urn:microsoft.com/office/officeart/2005/8/layout/default"/>
    <dgm:cxn modelId="{EFE6B2DD-4D3C-4BEE-A97E-A60DC3210A73}" type="presOf" srcId="{8C60536B-F29B-4ACE-8F10-7E5C29317E48}" destId="{00395D7E-32DD-4FBE-B109-DE1058D5DFCF}" srcOrd="0" destOrd="0" presId="urn:microsoft.com/office/officeart/2005/8/layout/default"/>
    <dgm:cxn modelId="{FB007803-3327-44D7-8BD2-FA5EE32FBA48}" srcId="{F86EAEE8-5A2B-450F-B306-642328AD8A28}" destId="{75634CB3-CD50-4726-B30E-145742B30E5A}" srcOrd="0" destOrd="0" parTransId="{5303F70D-5B3D-47AC-8CC2-13421D6DBF20}" sibTransId="{3932F7A9-3DD2-4879-A4DC-BAB23BD8EF05}"/>
    <dgm:cxn modelId="{21580909-56B2-49D0-B6E8-FAA232775396}" type="presOf" srcId="{12FA2015-BA5D-46DA-BD50-FB89FAD5DF10}" destId="{322F19AA-19DF-4F83-86E7-478BA41314E6}" srcOrd="0" destOrd="0" presId="urn:microsoft.com/office/officeart/2005/8/layout/default"/>
    <dgm:cxn modelId="{CBFCBA23-95C0-487D-96FE-A0C0D0ACC44A}" srcId="{F86EAEE8-5A2B-450F-B306-642328AD8A28}" destId="{8C60536B-F29B-4ACE-8F10-7E5C29317E48}" srcOrd="1" destOrd="0" parTransId="{7B4558BC-2A2A-4A67-BFF9-37AEB4A49262}" sibTransId="{CA7FFC00-514E-437D-8E3F-BBD86E91D89D}"/>
    <dgm:cxn modelId="{686B0A77-CA7C-4650-8553-0F1E313A691B}" type="presOf" srcId="{75634CB3-CD50-4726-B30E-145742B30E5A}" destId="{BE35376A-AEB2-4063-8C3C-CB481FB9BA39}" srcOrd="0" destOrd="0" presId="urn:microsoft.com/office/officeart/2005/8/layout/default"/>
    <dgm:cxn modelId="{D9F769E0-2D1B-49CB-8EB0-1D6BCB9BA2FC}" type="presParOf" srcId="{8A5DD643-5711-4386-A487-FAEEE62BAAD3}" destId="{BE35376A-AEB2-4063-8C3C-CB481FB9BA39}" srcOrd="0" destOrd="0" presId="urn:microsoft.com/office/officeart/2005/8/layout/default"/>
    <dgm:cxn modelId="{F6244C4B-196F-4AFB-A23F-29401BF8A2FE}" type="presParOf" srcId="{8A5DD643-5711-4386-A487-FAEEE62BAAD3}" destId="{D91A6E75-2B17-4343-87B4-ECCA956A3C72}" srcOrd="1" destOrd="0" presId="urn:microsoft.com/office/officeart/2005/8/layout/default"/>
    <dgm:cxn modelId="{4C165D67-030B-4CEC-8DEC-A95AAAE55722}" type="presParOf" srcId="{8A5DD643-5711-4386-A487-FAEEE62BAAD3}" destId="{00395D7E-32DD-4FBE-B109-DE1058D5DFCF}" srcOrd="2" destOrd="0" presId="urn:microsoft.com/office/officeart/2005/8/layout/default"/>
    <dgm:cxn modelId="{89C8ECB8-7D32-4714-A354-25013ABD8D9D}" type="presParOf" srcId="{8A5DD643-5711-4386-A487-FAEEE62BAAD3}" destId="{DAF00FF0-63D7-4B50-B64D-C101480D7410}" srcOrd="3" destOrd="0" presId="urn:microsoft.com/office/officeart/2005/8/layout/default"/>
    <dgm:cxn modelId="{0BB3F5C9-7204-47A7-986A-28CEB1966EE8}" type="presParOf" srcId="{8A5DD643-5711-4386-A487-FAEEE62BAAD3}" destId="{423BD2A1-CB69-49B3-9E03-FE7DF463CD59}" srcOrd="4" destOrd="0" presId="urn:microsoft.com/office/officeart/2005/8/layout/default"/>
    <dgm:cxn modelId="{D73B761B-CD93-465A-86B2-B75C589E4C78}" type="presParOf" srcId="{8A5DD643-5711-4386-A487-FAEEE62BAAD3}" destId="{08250BD6-9367-4F8A-9998-26EFF558E8F3}" srcOrd="5" destOrd="0" presId="urn:microsoft.com/office/officeart/2005/8/layout/default"/>
    <dgm:cxn modelId="{39CC9670-EC09-41E0-ACB2-4B9BF0B995DE}" type="presParOf" srcId="{8A5DD643-5711-4386-A487-FAEEE62BAAD3}" destId="{781DBAF1-4AC7-4BC2-84E6-4D13EB7D1225}" srcOrd="6" destOrd="0" presId="urn:microsoft.com/office/officeart/2005/8/layout/default"/>
    <dgm:cxn modelId="{B5BEBA5A-6C56-45D8-985A-A37D6DBE890B}" type="presParOf" srcId="{8A5DD643-5711-4386-A487-FAEEE62BAAD3}" destId="{7735F579-5232-414E-95CC-53B274AA4DC3}" srcOrd="7" destOrd="0" presId="urn:microsoft.com/office/officeart/2005/8/layout/default"/>
    <dgm:cxn modelId="{46C6B9D7-C881-425D-8596-01C34FC403FC}" type="presParOf" srcId="{8A5DD643-5711-4386-A487-FAEEE62BAAD3}" destId="{7C916772-DF65-4CD8-A42C-62BB76B090D5}" srcOrd="8" destOrd="0" presId="urn:microsoft.com/office/officeart/2005/8/layout/default"/>
    <dgm:cxn modelId="{6B7898F1-AE29-4540-B9F3-12BF482E5468}" type="presParOf" srcId="{8A5DD643-5711-4386-A487-FAEEE62BAAD3}" destId="{FEB4DDEB-4DF9-49D3-AD39-7543B9A662E1}" srcOrd="9" destOrd="0" presId="urn:microsoft.com/office/officeart/2005/8/layout/default"/>
    <dgm:cxn modelId="{C7FC60BE-7238-4B10-AC3B-9E7513C3CE89}" type="presParOf" srcId="{8A5DD643-5711-4386-A487-FAEEE62BAAD3}" destId="{376EB100-DDC6-4011-B632-96DF30FA29C5}" srcOrd="10" destOrd="0" presId="urn:microsoft.com/office/officeart/2005/8/layout/default"/>
    <dgm:cxn modelId="{DD12AC20-CE2A-4C2D-AC46-2C5031F71C62}" type="presParOf" srcId="{8A5DD643-5711-4386-A487-FAEEE62BAAD3}" destId="{88E32DA4-E44D-4180-BB7B-EBDE63EB7DE7}" srcOrd="11" destOrd="0" presId="urn:microsoft.com/office/officeart/2005/8/layout/default"/>
    <dgm:cxn modelId="{AB66F34F-8706-46F6-96BD-7CEBB4E16983}" type="presParOf" srcId="{8A5DD643-5711-4386-A487-FAEEE62BAAD3}" destId="{322F19AA-19DF-4F83-86E7-478BA41314E6}" srcOrd="12" destOrd="0" presId="urn:microsoft.com/office/officeart/2005/8/layout/default"/>
    <dgm:cxn modelId="{FF5C8B70-75BB-4E16-A2FA-5A008E3559D2}" type="presParOf" srcId="{8A5DD643-5711-4386-A487-FAEEE62BAAD3}" destId="{D70FAAE6-4D2D-46F9-9FBF-ED1D3D5C3F96}" srcOrd="13" destOrd="0" presId="urn:microsoft.com/office/officeart/2005/8/layout/default"/>
    <dgm:cxn modelId="{C3B77F1F-E391-454F-A852-0FB57F740706}" type="presParOf" srcId="{8A5DD643-5711-4386-A487-FAEEE62BAAD3}" destId="{E13D4913-5393-46CA-A384-1EE98F459D83}" srcOrd="14" destOrd="0" presId="urn:microsoft.com/office/officeart/2005/8/layout/default"/>
    <dgm:cxn modelId="{8770AEE8-34E7-4BA0-BFB3-6320928A9C0C}" type="presParOf" srcId="{8A5DD643-5711-4386-A487-FAEEE62BAAD3}" destId="{AAEB591B-79D2-462E-AFDB-055BDA12FCAE}" srcOrd="15" destOrd="0" presId="urn:microsoft.com/office/officeart/2005/8/layout/default"/>
    <dgm:cxn modelId="{B9071285-8B6D-4726-988F-C5E42A974507}" type="presParOf" srcId="{8A5DD643-5711-4386-A487-FAEEE62BAAD3}" destId="{757E5EC5-8C5E-4718-B6D3-0FF3A18B3F3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A3DD7-A00B-4A3B-B879-EADE6F1285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01450C-0097-4447-A59D-4A87D902C34D}">
      <dgm:prSet/>
      <dgm:spPr/>
      <dgm:t>
        <a:bodyPr/>
        <a:lstStyle/>
        <a:p>
          <a:pPr rtl="0"/>
          <a:r>
            <a:rPr lang="en-US" b="1" dirty="0"/>
            <a:t>Internal reporting </a:t>
          </a:r>
          <a:r>
            <a:rPr lang="en-US" b="1" dirty="0">
              <a:latin typeface="Avenir Next LT Pro"/>
            </a:rPr>
            <a:t>of</a:t>
          </a:r>
          <a:r>
            <a:rPr lang="en-US" b="1" dirty="0"/>
            <a:t> energy </a:t>
          </a:r>
          <a:r>
            <a:rPr lang="en-US" b="1" dirty="0">
              <a:latin typeface="Avenir Next LT Pro"/>
            </a:rPr>
            <a:t>savings:</a:t>
          </a:r>
          <a:r>
            <a:rPr lang="en-US" dirty="0">
              <a:latin typeface="Avenir Next LT Pro"/>
            </a:rPr>
            <a:t> Establish</a:t>
          </a:r>
          <a:r>
            <a:rPr lang="en-US" dirty="0"/>
            <a:t> a solid baseline, measure success of current initiatives, and celebrate success based on sound analysis and solid numbers</a:t>
          </a:r>
        </a:p>
      </dgm:t>
    </dgm:pt>
    <dgm:pt modelId="{6FDACA76-5E56-49DC-A092-BB3C907AAE16}" type="parTrans" cxnId="{B007C510-FF35-4394-A530-94330309F8B6}">
      <dgm:prSet/>
      <dgm:spPr/>
      <dgm:t>
        <a:bodyPr/>
        <a:lstStyle/>
        <a:p>
          <a:endParaRPr lang="en-US"/>
        </a:p>
      </dgm:t>
    </dgm:pt>
    <dgm:pt modelId="{9473CAFD-02F9-4FC9-AC4E-EBF9268100A0}" type="sibTrans" cxnId="{B007C510-FF35-4394-A530-94330309F8B6}">
      <dgm:prSet/>
      <dgm:spPr/>
      <dgm:t>
        <a:bodyPr/>
        <a:lstStyle/>
        <a:p>
          <a:endParaRPr lang="en-US"/>
        </a:p>
      </dgm:t>
    </dgm:pt>
    <dgm:pt modelId="{F457C765-6BCA-412D-BF2B-7D4EE419DD3F}">
      <dgm:prSet/>
      <dgm:spPr/>
      <dgm:t>
        <a:bodyPr/>
        <a:lstStyle/>
        <a:p>
          <a:pPr rtl="0"/>
          <a:r>
            <a:rPr lang="en-US" b="1" dirty="0"/>
            <a:t>Measurement and Verification (M&amp;V</a:t>
          </a:r>
          <a:r>
            <a:rPr lang="en-US" b="1" dirty="0">
              <a:latin typeface="Avenir Next LT Pro"/>
            </a:rPr>
            <a:t>):</a:t>
          </a:r>
          <a:r>
            <a:rPr lang="en-US" dirty="0">
              <a:latin typeface="Avenir Next LT Pro"/>
            </a:rPr>
            <a:t> Using</a:t>
          </a:r>
          <a:r>
            <a:rPr lang="en-US" dirty="0"/>
            <a:t> measurement to determine actual savings created by an energy conservation measure</a:t>
          </a:r>
        </a:p>
      </dgm:t>
    </dgm:pt>
    <dgm:pt modelId="{EF4374D7-1F92-411A-A8EB-CAD9E9B5284B}" type="parTrans" cxnId="{80BC84A7-4B34-404B-9353-80F950C4A180}">
      <dgm:prSet/>
      <dgm:spPr/>
      <dgm:t>
        <a:bodyPr/>
        <a:lstStyle/>
        <a:p>
          <a:endParaRPr lang="en-US"/>
        </a:p>
      </dgm:t>
    </dgm:pt>
    <dgm:pt modelId="{C5F07F0A-6CB3-4788-BE57-A23D712C8230}" type="sibTrans" cxnId="{80BC84A7-4B34-404B-9353-80F950C4A180}">
      <dgm:prSet/>
      <dgm:spPr/>
      <dgm:t>
        <a:bodyPr/>
        <a:lstStyle/>
        <a:p>
          <a:endParaRPr lang="en-US"/>
        </a:p>
      </dgm:t>
    </dgm:pt>
    <dgm:pt modelId="{3325AC3A-851F-401C-AE7B-914EAEBE2871}">
      <dgm:prSet/>
      <dgm:spPr/>
      <dgm:t>
        <a:bodyPr/>
        <a:lstStyle/>
        <a:p>
          <a:pPr rtl="0"/>
          <a:r>
            <a:rPr lang="en-US" b="1" dirty="0"/>
            <a:t>Monitoring, Targeting and Reporting (MT&amp;R</a:t>
          </a:r>
          <a:r>
            <a:rPr lang="en-US" b="1" dirty="0">
              <a:latin typeface="Avenir Next LT Pro"/>
            </a:rPr>
            <a:t>):</a:t>
          </a:r>
          <a:r>
            <a:rPr lang="en-US" dirty="0">
              <a:latin typeface="Avenir Next LT Pro"/>
            </a:rPr>
            <a:t> Provide</a:t>
          </a:r>
          <a:r>
            <a:rPr lang="en-US" dirty="0"/>
            <a:t> feedback on operating practices, results of energy management projects, and guidance on the level of energy use that is expected in a certain period</a:t>
          </a:r>
        </a:p>
      </dgm:t>
    </dgm:pt>
    <dgm:pt modelId="{53F735AE-CCD8-4A71-816D-12E8AE25ECF2}" type="parTrans" cxnId="{89D6EBBB-AB32-400A-A8E8-F69914FB80BD}">
      <dgm:prSet/>
      <dgm:spPr/>
      <dgm:t>
        <a:bodyPr/>
        <a:lstStyle/>
        <a:p>
          <a:endParaRPr lang="en-US"/>
        </a:p>
      </dgm:t>
    </dgm:pt>
    <dgm:pt modelId="{F89C92E9-F9FC-43C9-8A4C-7B503DD41C86}" type="sibTrans" cxnId="{89D6EBBB-AB32-400A-A8E8-F69914FB80BD}">
      <dgm:prSet/>
      <dgm:spPr/>
      <dgm:t>
        <a:bodyPr/>
        <a:lstStyle/>
        <a:p>
          <a:endParaRPr lang="en-US"/>
        </a:p>
      </dgm:t>
    </dgm:pt>
    <dgm:pt modelId="{CC5C6F75-9FDF-4479-B30A-8391EA57BB86}">
      <dgm:prSet phldr="0"/>
      <dgm:spPr/>
      <dgm:t>
        <a:bodyPr/>
        <a:lstStyle/>
        <a:p>
          <a:pPr rtl="0"/>
          <a:r>
            <a:rPr lang="en-US" b="1" dirty="0"/>
            <a:t>External reporting and internal reporting tools</a:t>
          </a:r>
          <a:r>
            <a:rPr lang="en-US" b="1" dirty="0">
              <a:latin typeface="Avenir Next LT Pro"/>
            </a:rPr>
            <a:t>:</a:t>
          </a:r>
          <a:r>
            <a:rPr lang="en-US" dirty="0"/>
            <a:t> </a:t>
          </a:r>
          <a:r>
            <a:rPr lang="en-US" dirty="0">
              <a:latin typeface="Avenir Next LT Pro"/>
            </a:rPr>
            <a:t>Such</a:t>
          </a:r>
          <a:r>
            <a:rPr lang="en-US" dirty="0"/>
            <a:t> as, the Energy Star Portfolio Manager</a:t>
          </a:r>
          <a:r>
            <a:rPr lang="en-US" dirty="0">
              <a:latin typeface="Avenir Next LT Pro"/>
            </a:rPr>
            <a:t>, CUSUM -Absolute</a:t>
          </a:r>
          <a:r>
            <a:rPr lang="en-US" dirty="0"/>
            <a:t> &amp; Normalizing</a:t>
          </a:r>
        </a:p>
      </dgm:t>
    </dgm:pt>
    <dgm:pt modelId="{1CAC8E85-C371-4ABD-B605-5FA24A9D5A4E}" type="parTrans" cxnId="{7C8D2B94-634B-48B3-BE80-19381A775DB4}">
      <dgm:prSet/>
      <dgm:spPr/>
    </dgm:pt>
    <dgm:pt modelId="{0E593844-38AE-4510-8132-1EB4E526373A}" type="sibTrans" cxnId="{7C8D2B94-634B-48B3-BE80-19381A775DB4}">
      <dgm:prSet/>
      <dgm:spPr/>
    </dgm:pt>
    <dgm:pt modelId="{F96EC720-F4B8-487C-8A85-0952F34870CA}" type="pres">
      <dgm:prSet presAssocID="{5ECA3DD7-A00B-4A3B-B879-EADE6F1285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7F834-424A-4487-A80C-D82040A71F3D}" type="pres">
      <dgm:prSet presAssocID="{5ECA3DD7-A00B-4A3B-B879-EADE6F12854D}" presName="dummyMaxCanvas" presStyleCnt="0">
        <dgm:presLayoutVars/>
      </dgm:prSet>
      <dgm:spPr/>
    </dgm:pt>
    <dgm:pt modelId="{5C6724C6-FCCD-402C-B034-8774EFD8FFBE}" type="pres">
      <dgm:prSet presAssocID="{5ECA3DD7-A00B-4A3B-B879-EADE6F1285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00411-FB9F-488B-B916-9AE296CDC2D0}" type="pres">
      <dgm:prSet presAssocID="{5ECA3DD7-A00B-4A3B-B879-EADE6F1285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0C782-3B3C-4CE2-A490-2378C4F2FAF0}" type="pres">
      <dgm:prSet presAssocID="{5ECA3DD7-A00B-4A3B-B879-EADE6F1285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EA881-CEA5-41BA-AB2A-FC61EB47E69D}" type="pres">
      <dgm:prSet presAssocID="{5ECA3DD7-A00B-4A3B-B879-EADE6F1285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6E8A-6EA9-45E2-B8F9-3615BB094459}" type="pres">
      <dgm:prSet presAssocID="{5ECA3DD7-A00B-4A3B-B879-EADE6F1285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ACF48-77F6-426C-AF31-283DDEA57D41}" type="pres">
      <dgm:prSet presAssocID="{5ECA3DD7-A00B-4A3B-B879-EADE6F1285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06F48-6A1F-4345-B8C6-073B32715352}" type="pres">
      <dgm:prSet presAssocID="{5ECA3DD7-A00B-4A3B-B879-EADE6F1285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4AFB0-AB58-4320-8A4C-30B5C130B1A6}" type="pres">
      <dgm:prSet presAssocID="{5ECA3DD7-A00B-4A3B-B879-EADE6F1285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85AA5-B048-47D3-81C9-0668E910DE08}" type="pres">
      <dgm:prSet presAssocID="{5ECA3DD7-A00B-4A3B-B879-EADE6F1285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04291-7B74-4E5F-B0AD-D91B99F51C89}" type="pres">
      <dgm:prSet presAssocID="{5ECA3DD7-A00B-4A3B-B879-EADE6F1285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0795-5A43-4C10-B423-B7EE42615FE7}" type="pres">
      <dgm:prSet presAssocID="{5ECA3DD7-A00B-4A3B-B879-EADE6F1285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D8479-DF0A-4C9D-9DAB-765247040208}" type="presOf" srcId="{9473CAFD-02F9-4FC9-AC4E-EBF9268100A0}" destId="{CA5A6E8A-6EA9-45E2-B8F9-3615BB094459}" srcOrd="0" destOrd="0" presId="urn:microsoft.com/office/officeart/2005/8/layout/vProcess5"/>
    <dgm:cxn modelId="{FEC8FB0E-147D-4187-873C-5AC8D712E337}" type="presOf" srcId="{F89C92E9-F9FC-43C9-8A4C-7B503DD41C86}" destId="{81A06F48-6A1F-4345-B8C6-073B32715352}" srcOrd="0" destOrd="0" presId="urn:microsoft.com/office/officeart/2005/8/layout/vProcess5"/>
    <dgm:cxn modelId="{37B6E6B0-4ECC-4933-BDF1-16ECFB230028}" type="presOf" srcId="{1F01450C-0097-4447-A59D-4A87D902C34D}" destId="{5C6724C6-FCCD-402C-B034-8774EFD8FFBE}" srcOrd="0" destOrd="0" presId="urn:microsoft.com/office/officeart/2005/8/layout/vProcess5"/>
    <dgm:cxn modelId="{B007C510-FF35-4394-A530-94330309F8B6}" srcId="{5ECA3DD7-A00B-4A3B-B879-EADE6F12854D}" destId="{1F01450C-0097-4447-A59D-4A87D902C34D}" srcOrd="0" destOrd="0" parTransId="{6FDACA76-5E56-49DC-A092-BB3C907AAE16}" sibTransId="{9473CAFD-02F9-4FC9-AC4E-EBF9268100A0}"/>
    <dgm:cxn modelId="{D1FE9768-2AE3-4125-A716-8B9A8A4824C2}" type="presOf" srcId="{C5F07F0A-6CB3-4788-BE57-A23D712C8230}" destId="{C08ACF48-77F6-426C-AF31-283DDEA57D41}" srcOrd="0" destOrd="0" presId="urn:microsoft.com/office/officeart/2005/8/layout/vProcess5"/>
    <dgm:cxn modelId="{DB93008C-15C8-449F-981C-808AE14A6D48}" type="presOf" srcId="{F457C765-6BCA-412D-BF2B-7D4EE419DD3F}" destId="{AB785AA5-B048-47D3-81C9-0668E910DE08}" srcOrd="1" destOrd="0" presId="urn:microsoft.com/office/officeart/2005/8/layout/vProcess5"/>
    <dgm:cxn modelId="{745784A5-4943-4075-9147-38300E146DAB}" type="presOf" srcId="{CC5C6F75-9FDF-4479-B30A-8391EA57BB86}" destId="{51EEA881-CEA5-41BA-AB2A-FC61EB47E69D}" srcOrd="0" destOrd="0" presId="urn:microsoft.com/office/officeart/2005/8/layout/vProcess5"/>
    <dgm:cxn modelId="{80BC84A7-4B34-404B-9353-80F950C4A180}" srcId="{5ECA3DD7-A00B-4A3B-B879-EADE6F12854D}" destId="{F457C765-6BCA-412D-BF2B-7D4EE419DD3F}" srcOrd="1" destOrd="0" parTransId="{EF4374D7-1F92-411A-A8EB-CAD9E9B5284B}" sibTransId="{C5F07F0A-6CB3-4788-BE57-A23D712C8230}"/>
    <dgm:cxn modelId="{0110517E-F5E3-4C81-A48B-3760BE7AC2AF}" type="presOf" srcId="{5ECA3DD7-A00B-4A3B-B879-EADE6F12854D}" destId="{F96EC720-F4B8-487C-8A85-0952F34870CA}" srcOrd="0" destOrd="0" presId="urn:microsoft.com/office/officeart/2005/8/layout/vProcess5"/>
    <dgm:cxn modelId="{7C8D2B94-634B-48B3-BE80-19381A775DB4}" srcId="{5ECA3DD7-A00B-4A3B-B879-EADE6F12854D}" destId="{CC5C6F75-9FDF-4479-B30A-8391EA57BB86}" srcOrd="3" destOrd="0" parTransId="{1CAC8E85-C371-4ABD-B605-5FA24A9D5A4E}" sibTransId="{0E593844-38AE-4510-8132-1EB4E526373A}"/>
    <dgm:cxn modelId="{FAF4D668-964E-442B-B966-7CF843D34EC6}" type="presOf" srcId="{1F01450C-0097-4447-A59D-4A87D902C34D}" destId="{1414AFB0-AB58-4320-8A4C-30B5C130B1A6}" srcOrd="1" destOrd="0" presId="urn:microsoft.com/office/officeart/2005/8/layout/vProcess5"/>
    <dgm:cxn modelId="{8B02558E-211D-480D-BEBB-7296229EF694}" type="presOf" srcId="{CC5C6F75-9FDF-4479-B30A-8391EA57BB86}" destId="{9D270795-5A43-4C10-B423-B7EE42615FE7}" srcOrd="1" destOrd="0" presId="urn:microsoft.com/office/officeart/2005/8/layout/vProcess5"/>
    <dgm:cxn modelId="{A555097E-00D5-4296-988E-534AB444E539}" type="presOf" srcId="{F457C765-6BCA-412D-BF2B-7D4EE419DD3F}" destId="{CCD00411-FB9F-488B-B916-9AE296CDC2D0}" srcOrd="0" destOrd="0" presId="urn:microsoft.com/office/officeart/2005/8/layout/vProcess5"/>
    <dgm:cxn modelId="{89D6EBBB-AB32-400A-A8E8-F69914FB80BD}" srcId="{5ECA3DD7-A00B-4A3B-B879-EADE6F12854D}" destId="{3325AC3A-851F-401C-AE7B-914EAEBE2871}" srcOrd="2" destOrd="0" parTransId="{53F735AE-CCD8-4A71-816D-12E8AE25ECF2}" sibTransId="{F89C92E9-F9FC-43C9-8A4C-7B503DD41C86}"/>
    <dgm:cxn modelId="{416D111C-9ADC-4148-83B6-CDF808C06029}" type="presOf" srcId="{3325AC3A-851F-401C-AE7B-914EAEBE2871}" destId="{2010C782-3B3C-4CE2-A490-2378C4F2FAF0}" srcOrd="0" destOrd="0" presId="urn:microsoft.com/office/officeart/2005/8/layout/vProcess5"/>
    <dgm:cxn modelId="{7F7B3113-6B0E-4BF9-B85A-95D528EC066B}" type="presOf" srcId="{3325AC3A-851F-401C-AE7B-914EAEBE2871}" destId="{88404291-7B74-4E5F-B0AD-D91B99F51C89}" srcOrd="1" destOrd="0" presId="urn:microsoft.com/office/officeart/2005/8/layout/vProcess5"/>
    <dgm:cxn modelId="{CB35DACE-7604-4705-B2D5-31171C36D33F}" type="presParOf" srcId="{F96EC720-F4B8-487C-8A85-0952F34870CA}" destId="{98D7F834-424A-4487-A80C-D82040A71F3D}" srcOrd="0" destOrd="0" presId="urn:microsoft.com/office/officeart/2005/8/layout/vProcess5"/>
    <dgm:cxn modelId="{5C3DDA0B-9785-4761-92E0-3C605A559529}" type="presParOf" srcId="{F96EC720-F4B8-487C-8A85-0952F34870CA}" destId="{5C6724C6-FCCD-402C-B034-8774EFD8FFBE}" srcOrd="1" destOrd="0" presId="urn:microsoft.com/office/officeart/2005/8/layout/vProcess5"/>
    <dgm:cxn modelId="{52D1FD27-9308-48A0-BE9A-1FEB753AAAF7}" type="presParOf" srcId="{F96EC720-F4B8-487C-8A85-0952F34870CA}" destId="{CCD00411-FB9F-488B-B916-9AE296CDC2D0}" srcOrd="2" destOrd="0" presId="urn:microsoft.com/office/officeart/2005/8/layout/vProcess5"/>
    <dgm:cxn modelId="{DA669979-8C00-4EE6-81B9-CA809E2B66D4}" type="presParOf" srcId="{F96EC720-F4B8-487C-8A85-0952F34870CA}" destId="{2010C782-3B3C-4CE2-A490-2378C4F2FAF0}" srcOrd="3" destOrd="0" presId="urn:microsoft.com/office/officeart/2005/8/layout/vProcess5"/>
    <dgm:cxn modelId="{D7DF6CB2-C12F-4B76-804B-41F46FB34913}" type="presParOf" srcId="{F96EC720-F4B8-487C-8A85-0952F34870CA}" destId="{51EEA881-CEA5-41BA-AB2A-FC61EB47E69D}" srcOrd="4" destOrd="0" presId="urn:microsoft.com/office/officeart/2005/8/layout/vProcess5"/>
    <dgm:cxn modelId="{9DAD3EA1-C120-45D5-8BBA-1785BBE69069}" type="presParOf" srcId="{F96EC720-F4B8-487C-8A85-0952F34870CA}" destId="{CA5A6E8A-6EA9-45E2-B8F9-3615BB094459}" srcOrd="5" destOrd="0" presId="urn:microsoft.com/office/officeart/2005/8/layout/vProcess5"/>
    <dgm:cxn modelId="{149FB33F-BE2E-4DE4-A92A-910CA4348038}" type="presParOf" srcId="{F96EC720-F4B8-487C-8A85-0952F34870CA}" destId="{C08ACF48-77F6-426C-AF31-283DDEA57D41}" srcOrd="6" destOrd="0" presId="urn:microsoft.com/office/officeart/2005/8/layout/vProcess5"/>
    <dgm:cxn modelId="{FC1632B8-C459-460B-A0C4-D2C61CBF360D}" type="presParOf" srcId="{F96EC720-F4B8-487C-8A85-0952F34870CA}" destId="{81A06F48-6A1F-4345-B8C6-073B32715352}" srcOrd="7" destOrd="0" presId="urn:microsoft.com/office/officeart/2005/8/layout/vProcess5"/>
    <dgm:cxn modelId="{4BD224D4-5391-4292-A625-6A784B7429C8}" type="presParOf" srcId="{F96EC720-F4B8-487C-8A85-0952F34870CA}" destId="{1414AFB0-AB58-4320-8A4C-30B5C130B1A6}" srcOrd="8" destOrd="0" presId="urn:microsoft.com/office/officeart/2005/8/layout/vProcess5"/>
    <dgm:cxn modelId="{91854A49-4DFB-4F49-A2E7-E4C372D1E8C0}" type="presParOf" srcId="{F96EC720-F4B8-487C-8A85-0952F34870CA}" destId="{AB785AA5-B048-47D3-81C9-0668E910DE08}" srcOrd="9" destOrd="0" presId="urn:microsoft.com/office/officeart/2005/8/layout/vProcess5"/>
    <dgm:cxn modelId="{2F35EC80-AF00-4E3F-B271-44E4650EDA67}" type="presParOf" srcId="{F96EC720-F4B8-487C-8A85-0952F34870CA}" destId="{88404291-7B74-4E5F-B0AD-D91B99F51C89}" srcOrd="10" destOrd="0" presId="urn:microsoft.com/office/officeart/2005/8/layout/vProcess5"/>
    <dgm:cxn modelId="{FBA29FA5-13D8-4832-89CA-4A74B29D358C}" type="presParOf" srcId="{F96EC720-F4B8-487C-8A85-0952F34870CA}" destId="{9D270795-5A43-4C10-B423-B7EE42615F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DFC1F-F222-440F-829D-3A57FFBC6D51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307578-6467-40D3-A623-5BEBC707D88D}">
      <dgm:prSet/>
      <dgm:spPr/>
      <dgm:t>
        <a:bodyPr/>
        <a:lstStyle/>
        <a:p>
          <a:r>
            <a:rPr lang="en-CA" b="0" i="0" dirty="0" smtClean="0"/>
            <a:t>Demonstrated commitment </a:t>
          </a:r>
          <a:r>
            <a:rPr lang="en-CA" b="0" i="0" dirty="0"/>
            <a:t>to Six Sigma Journey by implementing it at the highest levels of management. </a:t>
          </a:r>
          <a:endParaRPr lang="en-US" dirty="0"/>
        </a:p>
      </dgm:t>
    </dgm:pt>
    <dgm:pt modelId="{FDDCA80A-1030-4247-9992-641B04AC94FB}" type="parTrans" cxnId="{2C90D096-15DF-4D11-9894-F6DD9A2C586B}">
      <dgm:prSet/>
      <dgm:spPr/>
      <dgm:t>
        <a:bodyPr/>
        <a:lstStyle/>
        <a:p>
          <a:endParaRPr lang="en-US"/>
        </a:p>
      </dgm:t>
    </dgm:pt>
    <dgm:pt modelId="{7351E3F8-7B8D-43B9-B6E6-0E4093A17BFC}" type="sibTrans" cxnId="{2C90D096-15DF-4D11-9894-F6DD9A2C586B}">
      <dgm:prSet/>
      <dgm:spPr/>
      <dgm:t>
        <a:bodyPr/>
        <a:lstStyle/>
        <a:p>
          <a:endParaRPr lang="en-US"/>
        </a:p>
      </dgm:t>
    </dgm:pt>
    <dgm:pt modelId="{CE34807A-FC11-431E-8C5C-CEA4F884D1FD}">
      <dgm:prSet/>
      <dgm:spPr/>
      <dgm:t>
        <a:bodyPr/>
        <a:lstStyle/>
        <a:p>
          <a:r>
            <a:rPr lang="en-CA" b="0" i="0" dirty="0"/>
            <a:t>Trained more than 10,000 employees and all levels of Management in the roles of Six Sigma</a:t>
          </a:r>
          <a:endParaRPr lang="en-US" dirty="0"/>
        </a:p>
      </dgm:t>
    </dgm:pt>
    <dgm:pt modelId="{34C99984-0296-492A-AA51-8C72535104F9}" type="parTrans" cxnId="{5FB453DF-CA94-42CE-BF74-125D2ADD2387}">
      <dgm:prSet/>
      <dgm:spPr/>
      <dgm:t>
        <a:bodyPr/>
        <a:lstStyle/>
        <a:p>
          <a:endParaRPr lang="en-US"/>
        </a:p>
      </dgm:t>
    </dgm:pt>
    <dgm:pt modelId="{49D8EA92-45B4-4662-A31E-40E54065FD3C}" type="sibTrans" cxnId="{5FB453DF-CA94-42CE-BF74-125D2ADD2387}">
      <dgm:prSet/>
      <dgm:spPr/>
      <dgm:t>
        <a:bodyPr/>
        <a:lstStyle/>
        <a:p>
          <a:endParaRPr lang="en-US"/>
        </a:p>
      </dgm:t>
    </dgm:pt>
    <dgm:pt modelId="{9595C1AD-9901-4E37-8E79-3CAC507601C5}">
      <dgm:prSet/>
      <dgm:spPr/>
      <dgm:t>
        <a:bodyPr/>
        <a:lstStyle/>
        <a:p>
          <a:r>
            <a:rPr lang="en-CA" dirty="0"/>
            <a:t>Reduction of</a:t>
          </a:r>
          <a:r>
            <a:rPr lang="en-CA" b="0" i="0" dirty="0"/>
            <a:t> </a:t>
          </a:r>
          <a:r>
            <a:rPr lang="en-CA" b="0" i="0" dirty="0" smtClean="0"/>
            <a:t>$billion </a:t>
          </a:r>
          <a:r>
            <a:rPr lang="en-CA" b="0" i="0" dirty="0"/>
            <a:t>in </a:t>
          </a:r>
          <a:r>
            <a:rPr lang="en-CA" b="0" i="0" dirty="0" smtClean="0"/>
            <a:t>production waste</a:t>
          </a:r>
          <a:endParaRPr lang="en-US" dirty="0"/>
        </a:p>
      </dgm:t>
    </dgm:pt>
    <dgm:pt modelId="{AB2E28E4-8BDA-4B68-9A0F-67EBDE9B9153}" type="parTrans" cxnId="{7CB7B3E1-2925-42ED-9D25-2066BCB83EEC}">
      <dgm:prSet/>
      <dgm:spPr/>
      <dgm:t>
        <a:bodyPr/>
        <a:lstStyle/>
        <a:p>
          <a:endParaRPr lang="en-US"/>
        </a:p>
      </dgm:t>
    </dgm:pt>
    <dgm:pt modelId="{EB0CABB7-5DC9-4EF8-AACE-5A0E6F73EF09}" type="sibTrans" cxnId="{7CB7B3E1-2925-42ED-9D25-2066BCB83EEC}">
      <dgm:prSet/>
      <dgm:spPr/>
      <dgm:t>
        <a:bodyPr/>
        <a:lstStyle/>
        <a:p>
          <a:endParaRPr lang="en-US"/>
        </a:p>
      </dgm:t>
    </dgm:pt>
    <dgm:pt modelId="{4CB9D44D-DC79-4D23-AEFB-AFBC75424FC5}">
      <dgm:prSet/>
      <dgm:spPr/>
      <dgm:t>
        <a:bodyPr/>
        <a:lstStyle/>
        <a:p>
          <a:r>
            <a:rPr lang="en-CA" b="0" i="0" dirty="0"/>
            <a:t>Data Driven problem-solving process, to devise solutions to waste issues in the die casting, extrusion, and machining process.</a:t>
          </a:r>
          <a:r>
            <a:rPr lang="en-CA" dirty="0"/>
            <a:t/>
          </a:r>
          <a:br>
            <a:rPr lang="en-CA" dirty="0"/>
          </a:br>
          <a:endParaRPr lang="en-US" dirty="0"/>
        </a:p>
      </dgm:t>
    </dgm:pt>
    <dgm:pt modelId="{AB61AE7A-E429-4D9D-B9D3-DAC91FC77BC5}" type="parTrans" cxnId="{EF759AF4-6CEB-4EEF-867A-AF6E1489A658}">
      <dgm:prSet/>
      <dgm:spPr/>
      <dgm:t>
        <a:bodyPr/>
        <a:lstStyle/>
        <a:p>
          <a:endParaRPr lang="en-US"/>
        </a:p>
      </dgm:t>
    </dgm:pt>
    <dgm:pt modelId="{80C662AF-1494-4B4A-BAA3-21296E3797F7}" type="sibTrans" cxnId="{EF759AF4-6CEB-4EEF-867A-AF6E1489A658}">
      <dgm:prSet/>
      <dgm:spPr/>
      <dgm:t>
        <a:bodyPr/>
        <a:lstStyle/>
        <a:p>
          <a:endParaRPr lang="en-US"/>
        </a:p>
      </dgm:t>
    </dgm:pt>
    <dgm:pt modelId="{32B17C1B-97E9-4A4E-A137-3B161BF73D31}" type="pres">
      <dgm:prSet presAssocID="{DAADFC1F-F222-440F-829D-3A57FFBC6D5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CFD367-6390-9F43-877E-C8DFACB7D8BE}" type="pres">
      <dgm:prSet presAssocID="{DAADFC1F-F222-440F-829D-3A57FFBC6D51}" presName="diamond" presStyleLbl="bgShp" presStyleIdx="0" presStyleCnt="1" custLinFactNeighborX="7086" custLinFactNeighborY="-39"/>
      <dgm:spPr/>
    </dgm:pt>
    <dgm:pt modelId="{E4987B6D-6ABB-5147-A82B-DF50A3D79E04}" type="pres">
      <dgm:prSet presAssocID="{DAADFC1F-F222-440F-829D-3A57FFBC6D51}" presName="quad1" presStyleLbl="node1" presStyleIdx="0" presStyleCnt="4" custScaleX="150933" custLinFactNeighborX="-58222" custLinFactNeighborY="3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3E9C5-A1CD-0648-8AEB-1CF53DF2FAA8}" type="pres">
      <dgm:prSet presAssocID="{DAADFC1F-F222-440F-829D-3A57FFBC6D51}" presName="quad2" presStyleLbl="node1" presStyleIdx="1" presStyleCnt="4" custScaleX="142906" custLinFactNeighborX="16517" custLinFactNeighborY="3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CBAA5-177A-944F-B5B1-E6952294F81F}" type="pres">
      <dgm:prSet presAssocID="{DAADFC1F-F222-440F-829D-3A57FFBC6D51}" presName="quad3" presStyleLbl="node1" presStyleIdx="2" presStyleCnt="4" custScaleX="149680" custLinFactNeighborX="-58360" custLinFactNeighborY="2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40426-B491-4946-BCC2-A23B1CD4B3E2}" type="pres">
      <dgm:prSet presAssocID="{DAADFC1F-F222-440F-829D-3A57FFBC6D51}" presName="quad4" presStyleLbl="node1" presStyleIdx="3" presStyleCnt="4" custScaleX="137600" custLinFactNeighborX="15691" custLinFactNeighborY="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453DF-CA94-42CE-BF74-125D2ADD2387}" srcId="{DAADFC1F-F222-440F-829D-3A57FFBC6D51}" destId="{CE34807A-FC11-431E-8C5C-CEA4F884D1FD}" srcOrd="1" destOrd="0" parTransId="{34C99984-0296-492A-AA51-8C72535104F9}" sibTransId="{49D8EA92-45B4-4662-A31E-40E54065FD3C}"/>
    <dgm:cxn modelId="{4826A2FA-3604-604A-A536-98CA6404D207}" type="presOf" srcId="{4CB9D44D-DC79-4D23-AEFB-AFBC75424FC5}" destId="{DE140426-B491-4946-BCC2-A23B1CD4B3E2}" srcOrd="0" destOrd="0" presId="urn:microsoft.com/office/officeart/2005/8/layout/matrix3"/>
    <dgm:cxn modelId="{7CB7B3E1-2925-42ED-9D25-2066BCB83EEC}" srcId="{DAADFC1F-F222-440F-829D-3A57FFBC6D51}" destId="{9595C1AD-9901-4E37-8E79-3CAC507601C5}" srcOrd="2" destOrd="0" parTransId="{AB2E28E4-8BDA-4B68-9A0F-67EBDE9B9153}" sibTransId="{EB0CABB7-5DC9-4EF8-AACE-5A0E6F73EF09}"/>
    <dgm:cxn modelId="{45282323-48CA-5E4A-A118-CBB4332D9F51}" type="presOf" srcId="{02307578-6467-40D3-A623-5BEBC707D88D}" destId="{E4987B6D-6ABB-5147-A82B-DF50A3D79E04}" srcOrd="0" destOrd="0" presId="urn:microsoft.com/office/officeart/2005/8/layout/matrix3"/>
    <dgm:cxn modelId="{792CF319-7BDF-3541-80E9-2E647E671208}" type="presOf" srcId="{DAADFC1F-F222-440F-829D-3A57FFBC6D51}" destId="{32B17C1B-97E9-4A4E-A137-3B161BF73D31}" srcOrd="0" destOrd="0" presId="urn:microsoft.com/office/officeart/2005/8/layout/matrix3"/>
    <dgm:cxn modelId="{EF759AF4-6CEB-4EEF-867A-AF6E1489A658}" srcId="{DAADFC1F-F222-440F-829D-3A57FFBC6D51}" destId="{4CB9D44D-DC79-4D23-AEFB-AFBC75424FC5}" srcOrd="3" destOrd="0" parTransId="{AB61AE7A-E429-4D9D-B9D3-DAC91FC77BC5}" sibTransId="{80C662AF-1494-4B4A-BAA3-21296E3797F7}"/>
    <dgm:cxn modelId="{3C8AB35D-CF12-5B47-AAC2-1543CDF1BFA9}" type="presOf" srcId="{9595C1AD-9901-4E37-8E79-3CAC507601C5}" destId="{C96CBAA5-177A-944F-B5B1-E6952294F81F}" srcOrd="0" destOrd="0" presId="urn:microsoft.com/office/officeart/2005/8/layout/matrix3"/>
    <dgm:cxn modelId="{2C90D096-15DF-4D11-9894-F6DD9A2C586B}" srcId="{DAADFC1F-F222-440F-829D-3A57FFBC6D51}" destId="{02307578-6467-40D3-A623-5BEBC707D88D}" srcOrd="0" destOrd="0" parTransId="{FDDCA80A-1030-4247-9992-641B04AC94FB}" sibTransId="{7351E3F8-7B8D-43B9-B6E6-0E4093A17BFC}"/>
    <dgm:cxn modelId="{D4C5001B-46BF-FA4A-A0A4-9071E0C22243}" type="presOf" srcId="{CE34807A-FC11-431E-8C5C-CEA4F884D1FD}" destId="{7CF3E9C5-A1CD-0648-8AEB-1CF53DF2FAA8}" srcOrd="0" destOrd="0" presId="urn:microsoft.com/office/officeart/2005/8/layout/matrix3"/>
    <dgm:cxn modelId="{207BB9EF-BE50-9145-BABE-4946ACF6F3A7}" type="presParOf" srcId="{32B17C1B-97E9-4A4E-A137-3B161BF73D31}" destId="{53CFD367-6390-9F43-877E-C8DFACB7D8BE}" srcOrd="0" destOrd="0" presId="urn:microsoft.com/office/officeart/2005/8/layout/matrix3"/>
    <dgm:cxn modelId="{535EC90D-2E7E-794E-88A2-164456EC2902}" type="presParOf" srcId="{32B17C1B-97E9-4A4E-A137-3B161BF73D31}" destId="{E4987B6D-6ABB-5147-A82B-DF50A3D79E04}" srcOrd="1" destOrd="0" presId="urn:microsoft.com/office/officeart/2005/8/layout/matrix3"/>
    <dgm:cxn modelId="{772A5C61-EEEC-B944-8B51-2DA5D5D39585}" type="presParOf" srcId="{32B17C1B-97E9-4A4E-A137-3B161BF73D31}" destId="{7CF3E9C5-A1CD-0648-8AEB-1CF53DF2FAA8}" srcOrd="2" destOrd="0" presId="urn:microsoft.com/office/officeart/2005/8/layout/matrix3"/>
    <dgm:cxn modelId="{997EC0B4-3FFD-2B4A-81AC-A0BA4CD38B89}" type="presParOf" srcId="{32B17C1B-97E9-4A4E-A137-3B161BF73D31}" destId="{C96CBAA5-177A-944F-B5B1-E6952294F81F}" srcOrd="3" destOrd="0" presId="urn:microsoft.com/office/officeart/2005/8/layout/matrix3"/>
    <dgm:cxn modelId="{54A3FFEE-D497-5946-B1EE-B31E06D3324C}" type="presParOf" srcId="{32B17C1B-97E9-4A4E-A137-3B161BF73D31}" destId="{DE140426-B491-4946-BCC2-A23B1CD4B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A3DD7-A00B-4A3B-B879-EADE6F1285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01450C-0097-4447-A59D-4A87D902C34D}">
      <dgm:prSet/>
      <dgm:spPr/>
      <dgm:t>
        <a:bodyPr/>
        <a:lstStyle/>
        <a:p>
          <a:pPr rtl="0"/>
          <a:r>
            <a:rPr lang="en-US" b="0" dirty="0"/>
            <a:t>Powerful vision, that is imaginable, desirable, feasible, focused, flexible and </a:t>
          </a:r>
          <a:r>
            <a:rPr lang="en-US" b="0" dirty="0">
              <a:latin typeface="Avenir Next LT Pro"/>
            </a:rPr>
            <a:t>communicable</a:t>
          </a:r>
        </a:p>
      </dgm:t>
    </dgm:pt>
    <dgm:pt modelId="{6FDACA76-5E56-49DC-A092-BB3C907AAE16}" type="parTrans" cxnId="{B007C510-FF35-4394-A530-94330309F8B6}">
      <dgm:prSet/>
      <dgm:spPr/>
      <dgm:t>
        <a:bodyPr/>
        <a:lstStyle/>
        <a:p>
          <a:endParaRPr lang="en-US"/>
        </a:p>
      </dgm:t>
    </dgm:pt>
    <dgm:pt modelId="{9473CAFD-02F9-4FC9-AC4E-EBF9268100A0}" type="sibTrans" cxnId="{B007C510-FF35-4394-A530-94330309F8B6}">
      <dgm:prSet/>
      <dgm:spPr/>
      <dgm:t>
        <a:bodyPr/>
        <a:lstStyle/>
        <a:p>
          <a:endParaRPr lang="en-US"/>
        </a:p>
      </dgm:t>
    </dgm:pt>
    <dgm:pt modelId="{6373BF23-2564-419E-9EDD-9DF13F92CECE}">
      <dgm:prSet phldr="0"/>
      <dgm:spPr/>
      <dgm:t>
        <a:bodyPr/>
        <a:lstStyle/>
        <a:p>
          <a:pPr rtl="0"/>
          <a:r>
            <a:rPr lang="en-US" b="0" dirty="0"/>
            <a:t>Situation analysis to identify improvements areas, lead to reduced energy consumption, create a competitive advantage through energy efficiency, and to confirm the legal </a:t>
          </a:r>
          <a:r>
            <a:rPr lang="en-US" b="0" dirty="0">
              <a:latin typeface="Avenir Next LT Pro"/>
            </a:rPr>
            <a:t>obligations</a:t>
          </a:r>
          <a:endParaRPr lang="en-GB" b="0" dirty="0">
            <a:latin typeface="Avenir Next LT Pro"/>
          </a:endParaRPr>
        </a:p>
      </dgm:t>
    </dgm:pt>
    <dgm:pt modelId="{107B6269-7F3C-40BB-87B3-9DC50E545A77}" type="parTrans" cxnId="{606037F5-7C5D-4509-A859-D69C4D11C538}">
      <dgm:prSet/>
      <dgm:spPr/>
    </dgm:pt>
    <dgm:pt modelId="{CE2083B1-9AD5-460A-B98C-A4949DC5A2C1}" type="sibTrans" cxnId="{606037F5-7C5D-4509-A859-D69C4D11C538}">
      <dgm:prSet/>
      <dgm:spPr/>
      <dgm:t>
        <a:bodyPr/>
        <a:lstStyle/>
        <a:p>
          <a:endParaRPr lang="en-GB"/>
        </a:p>
      </dgm:t>
    </dgm:pt>
    <dgm:pt modelId="{0BA5445A-1C45-4195-8480-A05AA4DD0DFA}">
      <dgm:prSet phldr="0"/>
      <dgm:spPr/>
      <dgm:t>
        <a:bodyPr/>
        <a:lstStyle/>
        <a:p>
          <a:pPr rtl="0"/>
          <a:r>
            <a:rPr lang="en-US" b="0" dirty="0"/>
            <a:t>Use soft goals, energy reduction goals, surveys to quantify and measure if a vision has been realized</a:t>
          </a:r>
          <a:endParaRPr lang="en-US" b="0" dirty="0">
            <a:latin typeface="Avenir Next LT Pro"/>
          </a:endParaRPr>
        </a:p>
      </dgm:t>
    </dgm:pt>
    <dgm:pt modelId="{5AEE6A64-2BAC-4243-933A-1B5F9FEC65C7}" type="parTrans" cxnId="{0B5E1E19-5F3B-4692-96A5-9539F7A57AA4}">
      <dgm:prSet/>
      <dgm:spPr/>
    </dgm:pt>
    <dgm:pt modelId="{134F560C-3091-4554-A0F2-00B84AC7F31B}" type="sibTrans" cxnId="{0B5E1E19-5F3B-4692-96A5-9539F7A57AA4}">
      <dgm:prSet/>
      <dgm:spPr/>
      <dgm:t>
        <a:bodyPr/>
        <a:lstStyle/>
        <a:p>
          <a:endParaRPr lang="en-GB"/>
        </a:p>
      </dgm:t>
    </dgm:pt>
    <dgm:pt modelId="{63FF5C49-CC4D-4164-B9C3-CC8022614609}">
      <dgm:prSet phldr="0"/>
      <dgm:spPr/>
      <dgm:t>
        <a:bodyPr/>
        <a:lstStyle/>
        <a:p>
          <a:r>
            <a:rPr lang="en-US" b="0" dirty="0">
              <a:latin typeface="Avenir Next LT Pro"/>
            </a:rPr>
            <a:t>Transform</a:t>
          </a:r>
          <a:r>
            <a:rPr lang="en-US" b="0" dirty="0"/>
            <a:t> </a:t>
          </a:r>
          <a:r>
            <a:rPr lang="en-US" dirty="0"/>
            <a:t>goals &amp; values, resources &amp; capabilities, structure &amp; systems into a lucrative industrial </a:t>
          </a:r>
          <a:r>
            <a:rPr lang="en-US" dirty="0">
              <a:latin typeface="Avenir Next LT Pro"/>
            </a:rPr>
            <a:t>environment sustains</a:t>
          </a:r>
          <a:r>
            <a:rPr lang="en-US" dirty="0"/>
            <a:t> industry competition</a:t>
          </a:r>
          <a:endParaRPr lang="en-GB" dirty="0"/>
        </a:p>
      </dgm:t>
    </dgm:pt>
    <dgm:pt modelId="{DB873273-E9F7-466D-A292-46AB2247263E}" type="parTrans" cxnId="{B67078FB-F472-4B09-96DD-93CC2353D30C}">
      <dgm:prSet/>
      <dgm:spPr/>
    </dgm:pt>
    <dgm:pt modelId="{56B8516B-3E02-422B-94B1-B833538AB3BC}" type="sibTrans" cxnId="{B67078FB-F472-4B09-96DD-93CC2353D30C}">
      <dgm:prSet/>
      <dgm:spPr/>
      <dgm:t>
        <a:bodyPr/>
        <a:lstStyle/>
        <a:p>
          <a:endParaRPr lang="en-GB"/>
        </a:p>
      </dgm:t>
    </dgm:pt>
    <dgm:pt modelId="{F96EC720-F4B8-487C-8A85-0952F34870CA}" type="pres">
      <dgm:prSet presAssocID="{5ECA3DD7-A00B-4A3B-B879-EADE6F1285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7F834-424A-4487-A80C-D82040A71F3D}" type="pres">
      <dgm:prSet presAssocID="{5ECA3DD7-A00B-4A3B-B879-EADE6F12854D}" presName="dummyMaxCanvas" presStyleCnt="0">
        <dgm:presLayoutVars/>
      </dgm:prSet>
      <dgm:spPr/>
    </dgm:pt>
    <dgm:pt modelId="{12A776C5-77B4-40EA-8531-BC8F5EB2A8E2}" type="pres">
      <dgm:prSet presAssocID="{5ECA3DD7-A00B-4A3B-B879-EADE6F1285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9DED0-93B0-4656-905E-CC396C4C10F0}" type="pres">
      <dgm:prSet presAssocID="{5ECA3DD7-A00B-4A3B-B879-EADE6F1285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B319-1834-410E-B7FB-5F4891A8BA6D}" type="pres">
      <dgm:prSet presAssocID="{5ECA3DD7-A00B-4A3B-B879-EADE6F1285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BE1FC-1E28-4781-9D48-E61F460CC7BC}" type="pres">
      <dgm:prSet presAssocID="{5ECA3DD7-A00B-4A3B-B879-EADE6F1285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D9DC8-1FE7-4EC8-9807-3C1720CFA47D}" type="pres">
      <dgm:prSet presAssocID="{5ECA3DD7-A00B-4A3B-B879-EADE6F1285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CD9D3-1601-4A7D-B504-80DC85BA9E0D}" type="pres">
      <dgm:prSet presAssocID="{5ECA3DD7-A00B-4A3B-B879-EADE6F1285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E7CFC-B4C5-4645-AAA3-E8F3608A0480}" type="pres">
      <dgm:prSet presAssocID="{5ECA3DD7-A00B-4A3B-B879-EADE6F1285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2B919-F45D-4EA7-811D-2223E8BE5A69}" type="pres">
      <dgm:prSet presAssocID="{5ECA3DD7-A00B-4A3B-B879-EADE6F1285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6D627-6B7D-4CA1-8CF1-18B97C281DE4}" type="pres">
      <dgm:prSet presAssocID="{5ECA3DD7-A00B-4A3B-B879-EADE6F1285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6DC19-DC85-4108-A3F6-7D83ABEA5B78}" type="pres">
      <dgm:prSet presAssocID="{5ECA3DD7-A00B-4A3B-B879-EADE6F1285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7AAAE-077E-4108-A1A0-815A75BCAAD8}" type="pres">
      <dgm:prSet presAssocID="{5ECA3DD7-A00B-4A3B-B879-EADE6F1285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7078FB-F472-4B09-96DD-93CC2353D30C}" srcId="{5ECA3DD7-A00B-4A3B-B879-EADE6F12854D}" destId="{63FF5C49-CC4D-4164-B9C3-CC8022614609}" srcOrd="3" destOrd="0" parTransId="{DB873273-E9F7-466D-A292-46AB2247263E}" sibTransId="{56B8516B-3E02-422B-94B1-B833538AB3BC}"/>
    <dgm:cxn modelId="{0110517E-F5E3-4C81-A48B-3760BE7AC2AF}" type="presOf" srcId="{5ECA3DD7-A00B-4A3B-B879-EADE6F12854D}" destId="{F96EC720-F4B8-487C-8A85-0952F34870CA}" srcOrd="0" destOrd="0" presId="urn:microsoft.com/office/officeart/2005/8/layout/vProcess5"/>
    <dgm:cxn modelId="{BB33D5C3-7522-4CE1-8CE9-5A1A5DA89293}" type="presOf" srcId="{134F560C-3091-4554-A0F2-00B84AC7F31B}" destId="{3FECD9D3-1601-4A7D-B504-80DC85BA9E0D}" srcOrd="0" destOrd="0" presId="urn:microsoft.com/office/officeart/2005/8/layout/vProcess5"/>
    <dgm:cxn modelId="{631948D8-9AE8-4B7C-8041-5483378CAA39}" type="presOf" srcId="{6373BF23-2564-419E-9EDD-9DF13F92CECE}" destId="{487AB319-1834-410E-B7FB-5F4891A8BA6D}" srcOrd="0" destOrd="0" presId="urn:microsoft.com/office/officeart/2005/8/layout/vProcess5"/>
    <dgm:cxn modelId="{ADC19544-17E5-4A3A-A21C-DDB597CDFD86}" type="presOf" srcId="{6373BF23-2564-419E-9EDD-9DF13F92CECE}" destId="{B116DC19-DC85-4108-A3F6-7D83ABEA5B78}" srcOrd="1" destOrd="0" presId="urn:microsoft.com/office/officeart/2005/8/layout/vProcess5"/>
    <dgm:cxn modelId="{A80A6A30-E3D8-46C2-BF6D-82597F5EDA40}" type="presOf" srcId="{1F01450C-0097-4447-A59D-4A87D902C34D}" destId="{F562B919-F45D-4EA7-811D-2223E8BE5A69}" srcOrd="1" destOrd="0" presId="urn:microsoft.com/office/officeart/2005/8/layout/vProcess5"/>
    <dgm:cxn modelId="{82521CD7-10FB-4C2E-80D6-7FFFCC35AB98}" type="presOf" srcId="{63FF5C49-CC4D-4164-B9C3-CC8022614609}" destId="{DA47AAAE-077E-4108-A1A0-815A75BCAAD8}" srcOrd="1" destOrd="0" presId="urn:microsoft.com/office/officeart/2005/8/layout/vProcess5"/>
    <dgm:cxn modelId="{41DDB199-783E-44BB-8BE8-323A0D9BA84F}" type="presOf" srcId="{63FF5C49-CC4D-4164-B9C3-CC8022614609}" destId="{5A9BE1FC-1E28-4781-9D48-E61F460CC7BC}" srcOrd="0" destOrd="0" presId="urn:microsoft.com/office/officeart/2005/8/layout/vProcess5"/>
    <dgm:cxn modelId="{606037F5-7C5D-4509-A859-D69C4D11C538}" srcId="{5ECA3DD7-A00B-4A3B-B879-EADE6F12854D}" destId="{6373BF23-2564-419E-9EDD-9DF13F92CECE}" srcOrd="2" destOrd="0" parTransId="{107B6269-7F3C-40BB-87B3-9DC50E545A77}" sibTransId="{CE2083B1-9AD5-460A-B98C-A4949DC5A2C1}"/>
    <dgm:cxn modelId="{16BD0F98-89EC-4A8F-A968-E65A61A85F0F}" type="presOf" srcId="{9473CAFD-02F9-4FC9-AC4E-EBF9268100A0}" destId="{A43D9DC8-1FE7-4EC8-9807-3C1720CFA47D}" srcOrd="0" destOrd="0" presId="urn:microsoft.com/office/officeart/2005/8/layout/vProcess5"/>
    <dgm:cxn modelId="{B007C510-FF35-4394-A530-94330309F8B6}" srcId="{5ECA3DD7-A00B-4A3B-B879-EADE6F12854D}" destId="{1F01450C-0097-4447-A59D-4A87D902C34D}" srcOrd="0" destOrd="0" parTransId="{6FDACA76-5E56-49DC-A092-BB3C907AAE16}" sibTransId="{9473CAFD-02F9-4FC9-AC4E-EBF9268100A0}"/>
    <dgm:cxn modelId="{0B5E1E19-5F3B-4692-96A5-9539F7A57AA4}" srcId="{5ECA3DD7-A00B-4A3B-B879-EADE6F12854D}" destId="{0BA5445A-1C45-4195-8480-A05AA4DD0DFA}" srcOrd="1" destOrd="0" parTransId="{5AEE6A64-2BAC-4243-933A-1B5F9FEC65C7}" sibTransId="{134F560C-3091-4554-A0F2-00B84AC7F31B}"/>
    <dgm:cxn modelId="{87069FBF-008D-4AEA-992A-DFB9C613FFB0}" type="presOf" srcId="{1F01450C-0097-4447-A59D-4A87D902C34D}" destId="{12A776C5-77B4-40EA-8531-BC8F5EB2A8E2}" srcOrd="0" destOrd="0" presId="urn:microsoft.com/office/officeart/2005/8/layout/vProcess5"/>
    <dgm:cxn modelId="{9F44692A-D190-4A5D-87DE-2DDDA6EAEF64}" type="presOf" srcId="{CE2083B1-9AD5-460A-B98C-A4949DC5A2C1}" destId="{2DBE7CFC-B4C5-4645-AAA3-E8F3608A0480}" srcOrd="0" destOrd="0" presId="urn:microsoft.com/office/officeart/2005/8/layout/vProcess5"/>
    <dgm:cxn modelId="{519E7FDE-93A9-48A9-854D-E41AC937BC2A}" type="presOf" srcId="{0BA5445A-1C45-4195-8480-A05AA4DD0DFA}" destId="{0B96D627-6B7D-4CA1-8CF1-18B97C281DE4}" srcOrd="1" destOrd="0" presId="urn:microsoft.com/office/officeart/2005/8/layout/vProcess5"/>
    <dgm:cxn modelId="{3F74000D-E28F-4BBA-AB3F-98AC23B6AA14}" type="presOf" srcId="{0BA5445A-1C45-4195-8480-A05AA4DD0DFA}" destId="{1B39DED0-93B0-4656-905E-CC396C4C10F0}" srcOrd="0" destOrd="0" presId="urn:microsoft.com/office/officeart/2005/8/layout/vProcess5"/>
    <dgm:cxn modelId="{B2BC826A-B9C4-48AD-875F-B251DD7A04BF}" type="presParOf" srcId="{F96EC720-F4B8-487C-8A85-0952F34870CA}" destId="{98D7F834-424A-4487-A80C-D82040A71F3D}" srcOrd="0" destOrd="0" presId="urn:microsoft.com/office/officeart/2005/8/layout/vProcess5"/>
    <dgm:cxn modelId="{1AA3D0DF-DF02-493B-B98A-6C16F42F0497}" type="presParOf" srcId="{F96EC720-F4B8-487C-8A85-0952F34870CA}" destId="{12A776C5-77B4-40EA-8531-BC8F5EB2A8E2}" srcOrd="1" destOrd="0" presId="urn:microsoft.com/office/officeart/2005/8/layout/vProcess5"/>
    <dgm:cxn modelId="{C83503CF-5CF6-4BBC-A941-648BE0B3C70B}" type="presParOf" srcId="{F96EC720-F4B8-487C-8A85-0952F34870CA}" destId="{1B39DED0-93B0-4656-905E-CC396C4C10F0}" srcOrd="2" destOrd="0" presId="urn:microsoft.com/office/officeart/2005/8/layout/vProcess5"/>
    <dgm:cxn modelId="{C333DD29-7B31-402A-A9E9-E4D896F29BC3}" type="presParOf" srcId="{F96EC720-F4B8-487C-8A85-0952F34870CA}" destId="{487AB319-1834-410E-B7FB-5F4891A8BA6D}" srcOrd="3" destOrd="0" presId="urn:microsoft.com/office/officeart/2005/8/layout/vProcess5"/>
    <dgm:cxn modelId="{253D3794-1281-4612-84CF-24C5DA29DE03}" type="presParOf" srcId="{F96EC720-F4B8-487C-8A85-0952F34870CA}" destId="{5A9BE1FC-1E28-4781-9D48-E61F460CC7BC}" srcOrd="4" destOrd="0" presId="urn:microsoft.com/office/officeart/2005/8/layout/vProcess5"/>
    <dgm:cxn modelId="{E391CCD6-D003-4924-8EBA-C6DB3179CA90}" type="presParOf" srcId="{F96EC720-F4B8-487C-8A85-0952F34870CA}" destId="{A43D9DC8-1FE7-4EC8-9807-3C1720CFA47D}" srcOrd="5" destOrd="0" presId="urn:microsoft.com/office/officeart/2005/8/layout/vProcess5"/>
    <dgm:cxn modelId="{1AD56098-48DC-4A23-B350-30767B9C576A}" type="presParOf" srcId="{F96EC720-F4B8-487C-8A85-0952F34870CA}" destId="{3FECD9D3-1601-4A7D-B504-80DC85BA9E0D}" srcOrd="6" destOrd="0" presId="urn:microsoft.com/office/officeart/2005/8/layout/vProcess5"/>
    <dgm:cxn modelId="{9BF346B2-EC93-4A74-8916-11994A87E83C}" type="presParOf" srcId="{F96EC720-F4B8-487C-8A85-0952F34870CA}" destId="{2DBE7CFC-B4C5-4645-AAA3-E8F3608A0480}" srcOrd="7" destOrd="0" presId="urn:microsoft.com/office/officeart/2005/8/layout/vProcess5"/>
    <dgm:cxn modelId="{95F26986-DFCF-4DC7-ABCD-19C10663F0F0}" type="presParOf" srcId="{F96EC720-F4B8-487C-8A85-0952F34870CA}" destId="{F562B919-F45D-4EA7-811D-2223E8BE5A69}" srcOrd="8" destOrd="0" presId="urn:microsoft.com/office/officeart/2005/8/layout/vProcess5"/>
    <dgm:cxn modelId="{932AC3EA-CE47-4D76-8E15-F9914040DDB8}" type="presParOf" srcId="{F96EC720-F4B8-487C-8A85-0952F34870CA}" destId="{0B96D627-6B7D-4CA1-8CF1-18B97C281DE4}" srcOrd="9" destOrd="0" presId="urn:microsoft.com/office/officeart/2005/8/layout/vProcess5"/>
    <dgm:cxn modelId="{FC6C704B-3F07-46B6-A903-78077AB6EC19}" type="presParOf" srcId="{F96EC720-F4B8-487C-8A85-0952F34870CA}" destId="{B116DC19-DC85-4108-A3F6-7D83ABEA5B78}" srcOrd="10" destOrd="0" presId="urn:microsoft.com/office/officeart/2005/8/layout/vProcess5"/>
    <dgm:cxn modelId="{0A98A388-E998-4D20-9C4A-55CDC0F2C375}" type="presParOf" srcId="{F96EC720-F4B8-487C-8A85-0952F34870CA}" destId="{DA47AAAE-077E-4108-A1A0-815A75BCAA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CA3DD7-A00B-4A3B-B879-EADE6F1285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01450C-0097-4447-A59D-4A87D902C34D}">
      <dgm:prSet phldr="0"/>
      <dgm:spPr/>
      <dgm:t>
        <a:bodyPr/>
        <a:lstStyle/>
        <a:p>
          <a:pPr rtl="0"/>
          <a:r>
            <a:rPr lang="en-US" dirty="0"/>
            <a:t>Assess the fit between your strategy and organization, to make sure that, the implementation of the strategic plan will NOT </a:t>
          </a:r>
          <a:r>
            <a:rPr lang="en-US" dirty="0">
              <a:latin typeface="Avenir Next LT Pro"/>
            </a:rPr>
            <a:t>fail, if</a:t>
          </a:r>
          <a:r>
            <a:rPr lang="en-US" dirty="0"/>
            <a:t> both </a:t>
          </a:r>
          <a:r>
            <a:rPr lang="en-US" dirty="0">
              <a:latin typeface="Avenir Next LT Pro"/>
            </a:rPr>
            <a:t>human</a:t>
          </a:r>
          <a:r>
            <a:rPr lang="en-US" dirty="0"/>
            <a:t> and financial resources are matched</a:t>
          </a:r>
        </a:p>
      </dgm:t>
    </dgm:pt>
    <dgm:pt modelId="{6FDACA76-5E56-49DC-A092-BB3C907AAE16}" type="parTrans" cxnId="{B007C510-FF35-4394-A530-94330309F8B6}">
      <dgm:prSet/>
      <dgm:spPr/>
      <dgm:t>
        <a:bodyPr/>
        <a:lstStyle/>
        <a:p>
          <a:endParaRPr lang="en-US"/>
        </a:p>
      </dgm:t>
    </dgm:pt>
    <dgm:pt modelId="{9473CAFD-02F9-4FC9-AC4E-EBF9268100A0}" type="sibTrans" cxnId="{B007C510-FF35-4394-A530-94330309F8B6}">
      <dgm:prSet/>
      <dgm:spPr/>
      <dgm:t>
        <a:bodyPr/>
        <a:lstStyle/>
        <a:p>
          <a:endParaRPr lang="en-US"/>
        </a:p>
      </dgm:t>
    </dgm:pt>
    <dgm:pt modelId="{F457C765-6BCA-412D-BF2B-7D4EE419DD3F}">
      <dgm:prSet/>
      <dgm:spPr/>
      <dgm:t>
        <a:bodyPr/>
        <a:lstStyle/>
        <a:p>
          <a:pPr rtl="0"/>
          <a:r>
            <a:rPr lang="en-US" b="0" dirty="0"/>
            <a:t>‘Present State’ and ‘</a:t>
          </a:r>
          <a:r>
            <a:rPr lang="en-US" dirty="0"/>
            <a:t>Future Goals’ will be attained, leading to a Strategy </a:t>
          </a:r>
          <a:r>
            <a:rPr lang="en-US" b="0" dirty="0"/>
            <a:t>and </a:t>
          </a:r>
          <a:r>
            <a:rPr lang="en-US" dirty="0"/>
            <a:t>Plan to attain your Vision</a:t>
          </a:r>
        </a:p>
      </dgm:t>
    </dgm:pt>
    <dgm:pt modelId="{EF4374D7-1F92-411A-A8EB-CAD9E9B5284B}" type="parTrans" cxnId="{80BC84A7-4B34-404B-9353-80F950C4A180}">
      <dgm:prSet/>
      <dgm:spPr/>
      <dgm:t>
        <a:bodyPr/>
        <a:lstStyle/>
        <a:p>
          <a:endParaRPr lang="en-US"/>
        </a:p>
      </dgm:t>
    </dgm:pt>
    <dgm:pt modelId="{C5F07F0A-6CB3-4788-BE57-A23D712C8230}" type="sibTrans" cxnId="{80BC84A7-4B34-404B-9353-80F950C4A180}">
      <dgm:prSet/>
      <dgm:spPr/>
      <dgm:t>
        <a:bodyPr/>
        <a:lstStyle/>
        <a:p>
          <a:endParaRPr lang="en-US"/>
        </a:p>
      </dgm:t>
    </dgm:pt>
    <dgm:pt modelId="{CC5C6F75-9FDF-4479-B30A-8391EA57BB86}">
      <dgm:prSet phldr="0"/>
      <dgm:spPr/>
      <dgm:t>
        <a:bodyPr/>
        <a:lstStyle/>
        <a:p>
          <a:pPr rtl="0"/>
          <a:r>
            <a:rPr lang="en-US" b="0" dirty="0"/>
            <a:t>The </a:t>
          </a:r>
          <a:r>
            <a:rPr lang="en-US" b="0" dirty="0" smtClean="0"/>
            <a:t>Energy Management approach giving </a:t>
          </a:r>
          <a:r>
            <a:rPr lang="en-US" dirty="0" smtClean="0"/>
            <a:t>Clients </a:t>
          </a:r>
        </a:p>
        <a:p>
          <a:pPr rtl="0"/>
          <a:r>
            <a:rPr lang="en-US" dirty="0" smtClean="0"/>
            <a:t>SMART goals (Specific</a:t>
          </a:r>
          <a:r>
            <a:rPr lang="en-US" dirty="0"/>
            <a:t>, Measurable</a:t>
          </a:r>
          <a:r>
            <a:rPr lang="en-US" b="0" dirty="0"/>
            <a:t>,</a:t>
          </a:r>
          <a:r>
            <a:rPr lang="en-US" dirty="0"/>
            <a:t> Attainable, Realistic, Time bound)</a:t>
          </a:r>
        </a:p>
      </dgm:t>
    </dgm:pt>
    <dgm:pt modelId="{1CAC8E85-C371-4ABD-B605-5FA24A9D5A4E}" type="parTrans" cxnId="{7C8D2B94-634B-48B3-BE80-19381A775DB4}">
      <dgm:prSet/>
      <dgm:spPr/>
    </dgm:pt>
    <dgm:pt modelId="{0E593844-38AE-4510-8132-1EB4E526373A}" type="sibTrans" cxnId="{7C8D2B94-634B-48B3-BE80-19381A775DB4}">
      <dgm:prSet/>
      <dgm:spPr/>
    </dgm:pt>
    <dgm:pt modelId="{F96EC720-F4B8-487C-8A85-0952F34870CA}" type="pres">
      <dgm:prSet presAssocID="{5ECA3DD7-A00B-4A3B-B879-EADE6F1285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7F834-424A-4487-A80C-D82040A71F3D}" type="pres">
      <dgm:prSet presAssocID="{5ECA3DD7-A00B-4A3B-B879-EADE6F12854D}" presName="dummyMaxCanvas" presStyleCnt="0">
        <dgm:presLayoutVars/>
      </dgm:prSet>
      <dgm:spPr/>
    </dgm:pt>
    <dgm:pt modelId="{C774D558-93BE-4252-9B9B-C84431E21895}" type="pres">
      <dgm:prSet presAssocID="{5ECA3DD7-A00B-4A3B-B879-EADE6F12854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F95D4-AF45-459C-ADFC-3BA16574775B}" type="pres">
      <dgm:prSet presAssocID="{5ECA3DD7-A00B-4A3B-B879-EADE6F12854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F3107-CCDA-4DE9-A0DC-C51C0F32CFA1}" type="pres">
      <dgm:prSet presAssocID="{5ECA3DD7-A00B-4A3B-B879-EADE6F12854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C7A90-DF1C-45AC-853C-E60C6523BD57}" type="pres">
      <dgm:prSet presAssocID="{5ECA3DD7-A00B-4A3B-B879-EADE6F12854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5DB73-FDC8-435C-9911-95A2013F287F}" type="pres">
      <dgm:prSet presAssocID="{5ECA3DD7-A00B-4A3B-B879-EADE6F1285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6085-CC2D-40A6-9245-662D9A715D1A}" type="pres">
      <dgm:prSet presAssocID="{5ECA3DD7-A00B-4A3B-B879-EADE6F1285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60046-7236-487C-906D-2EC7E8D0E958}" type="pres">
      <dgm:prSet presAssocID="{5ECA3DD7-A00B-4A3B-B879-EADE6F1285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C2BCB-4772-4B82-855E-54BE29152DF5}" type="pres">
      <dgm:prSet presAssocID="{5ECA3DD7-A00B-4A3B-B879-EADE6F1285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C9533-D569-4C66-BAC6-3A49B5040208}" type="presOf" srcId="{C5F07F0A-6CB3-4788-BE57-A23D712C8230}" destId="{5885DB73-FDC8-435C-9911-95A2013F287F}" srcOrd="0" destOrd="0" presId="urn:microsoft.com/office/officeart/2005/8/layout/vProcess5"/>
    <dgm:cxn modelId="{B007C510-FF35-4394-A530-94330309F8B6}" srcId="{5ECA3DD7-A00B-4A3B-B879-EADE6F12854D}" destId="{1F01450C-0097-4447-A59D-4A87D902C34D}" srcOrd="0" destOrd="0" parTransId="{6FDACA76-5E56-49DC-A092-BB3C907AAE16}" sibTransId="{9473CAFD-02F9-4FC9-AC4E-EBF9268100A0}"/>
    <dgm:cxn modelId="{870C9C91-D13E-4BEC-BF2F-C3EF50158F40}" type="presOf" srcId="{CC5C6F75-9FDF-4479-B30A-8391EA57BB86}" destId="{BD5F3107-CCDA-4DE9-A0DC-C51C0F32CFA1}" srcOrd="0" destOrd="0" presId="urn:microsoft.com/office/officeart/2005/8/layout/vProcess5"/>
    <dgm:cxn modelId="{38307772-E8F9-461A-8588-CDA7943D6B81}" type="presOf" srcId="{9473CAFD-02F9-4FC9-AC4E-EBF9268100A0}" destId="{256C7A90-DF1C-45AC-853C-E60C6523BD57}" srcOrd="0" destOrd="0" presId="urn:microsoft.com/office/officeart/2005/8/layout/vProcess5"/>
    <dgm:cxn modelId="{D9E6723F-8271-41B5-B561-D29C45A50DCA}" type="presOf" srcId="{F457C765-6BCA-412D-BF2B-7D4EE419DD3F}" destId="{9FE60046-7236-487C-906D-2EC7E8D0E958}" srcOrd="1" destOrd="0" presId="urn:microsoft.com/office/officeart/2005/8/layout/vProcess5"/>
    <dgm:cxn modelId="{DAF093E2-4783-41AF-B9F8-71323152C02E}" type="presOf" srcId="{1F01450C-0097-4447-A59D-4A87D902C34D}" destId="{43A26085-CC2D-40A6-9245-662D9A715D1A}" srcOrd="1" destOrd="0" presId="urn:microsoft.com/office/officeart/2005/8/layout/vProcess5"/>
    <dgm:cxn modelId="{B7FD79EC-C68C-4FA0-8E4A-B18970D9033C}" type="presOf" srcId="{F457C765-6BCA-412D-BF2B-7D4EE419DD3F}" destId="{BC3F95D4-AF45-459C-ADFC-3BA16574775B}" srcOrd="0" destOrd="0" presId="urn:microsoft.com/office/officeart/2005/8/layout/vProcess5"/>
    <dgm:cxn modelId="{80BC84A7-4B34-404B-9353-80F950C4A180}" srcId="{5ECA3DD7-A00B-4A3B-B879-EADE6F12854D}" destId="{F457C765-6BCA-412D-BF2B-7D4EE419DD3F}" srcOrd="1" destOrd="0" parTransId="{EF4374D7-1F92-411A-A8EB-CAD9E9B5284B}" sibTransId="{C5F07F0A-6CB3-4788-BE57-A23D712C8230}"/>
    <dgm:cxn modelId="{0110517E-F5E3-4C81-A48B-3760BE7AC2AF}" type="presOf" srcId="{5ECA3DD7-A00B-4A3B-B879-EADE6F12854D}" destId="{F96EC720-F4B8-487C-8A85-0952F34870CA}" srcOrd="0" destOrd="0" presId="urn:microsoft.com/office/officeart/2005/8/layout/vProcess5"/>
    <dgm:cxn modelId="{7C8D2B94-634B-48B3-BE80-19381A775DB4}" srcId="{5ECA3DD7-A00B-4A3B-B879-EADE6F12854D}" destId="{CC5C6F75-9FDF-4479-B30A-8391EA57BB86}" srcOrd="2" destOrd="0" parTransId="{1CAC8E85-C371-4ABD-B605-5FA24A9D5A4E}" sibTransId="{0E593844-38AE-4510-8132-1EB4E526373A}"/>
    <dgm:cxn modelId="{3F0251AC-DB60-4394-8A9E-6D3AEC310253}" type="presOf" srcId="{1F01450C-0097-4447-A59D-4A87D902C34D}" destId="{C774D558-93BE-4252-9B9B-C84431E21895}" srcOrd="0" destOrd="0" presId="urn:microsoft.com/office/officeart/2005/8/layout/vProcess5"/>
    <dgm:cxn modelId="{896B3271-680A-4FD2-814E-4661BEE88D0D}" type="presOf" srcId="{CC5C6F75-9FDF-4479-B30A-8391EA57BB86}" destId="{A12C2BCB-4772-4B82-855E-54BE29152DF5}" srcOrd="1" destOrd="0" presId="urn:microsoft.com/office/officeart/2005/8/layout/vProcess5"/>
    <dgm:cxn modelId="{CB35DACE-7604-4705-B2D5-31171C36D33F}" type="presParOf" srcId="{F96EC720-F4B8-487C-8A85-0952F34870CA}" destId="{98D7F834-424A-4487-A80C-D82040A71F3D}" srcOrd="0" destOrd="0" presId="urn:microsoft.com/office/officeart/2005/8/layout/vProcess5"/>
    <dgm:cxn modelId="{B62B3D8D-DA18-479F-9D80-6C9AFBAE7DFF}" type="presParOf" srcId="{F96EC720-F4B8-487C-8A85-0952F34870CA}" destId="{C774D558-93BE-4252-9B9B-C84431E21895}" srcOrd="1" destOrd="0" presId="urn:microsoft.com/office/officeart/2005/8/layout/vProcess5"/>
    <dgm:cxn modelId="{4F888DF2-318E-4808-99C6-695479ED9F5F}" type="presParOf" srcId="{F96EC720-F4B8-487C-8A85-0952F34870CA}" destId="{BC3F95D4-AF45-459C-ADFC-3BA16574775B}" srcOrd="2" destOrd="0" presId="urn:microsoft.com/office/officeart/2005/8/layout/vProcess5"/>
    <dgm:cxn modelId="{41A857B3-2F9D-43EE-91B7-81E6EE2C8C0F}" type="presParOf" srcId="{F96EC720-F4B8-487C-8A85-0952F34870CA}" destId="{BD5F3107-CCDA-4DE9-A0DC-C51C0F32CFA1}" srcOrd="3" destOrd="0" presId="urn:microsoft.com/office/officeart/2005/8/layout/vProcess5"/>
    <dgm:cxn modelId="{FEF1EBCB-4854-4CC9-AF28-9CE26940E12A}" type="presParOf" srcId="{F96EC720-F4B8-487C-8A85-0952F34870CA}" destId="{256C7A90-DF1C-45AC-853C-E60C6523BD57}" srcOrd="4" destOrd="0" presId="urn:microsoft.com/office/officeart/2005/8/layout/vProcess5"/>
    <dgm:cxn modelId="{C7265F01-1BF0-43FA-8042-B9BDF49EFC7F}" type="presParOf" srcId="{F96EC720-F4B8-487C-8A85-0952F34870CA}" destId="{5885DB73-FDC8-435C-9911-95A2013F287F}" srcOrd="5" destOrd="0" presId="urn:microsoft.com/office/officeart/2005/8/layout/vProcess5"/>
    <dgm:cxn modelId="{7ADCC207-30FE-4ECA-8655-DD8F4D0DE1F8}" type="presParOf" srcId="{F96EC720-F4B8-487C-8A85-0952F34870CA}" destId="{43A26085-CC2D-40A6-9245-662D9A715D1A}" srcOrd="6" destOrd="0" presId="urn:microsoft.com/office/officeart/2005/8/layout/vProcess5"/>
    <dgm:cxn modelId="{DFF7B544-3105-47DA-9A57-3920C0F1FF6A}" type="presParOf" srcId="{F96EC720-F4B8-487C-8A85-0952F34870CA}" destId="{9FE60046-7236-487C-906D-2EC7E8D0E958}" srcOrd="7" destOrd="0" presId="urn:microsoft.com/office/officeart/2005/8/layout/vProcess5"/>
    <dgm:cxn modelId="{770832E9-6E01-403D-B6C1-09DD2E0EB9D9}" type="presParOf" srcId="{F96EC720-F4B8-487C-8A85-0952F34870CA}" destId="{A12C2BCB-4772-4B82-855E-54BE29152D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E94B-12DA-4C0B-A1E8-FFC406733120}">
      <dsp:nvSpPr>
        <dsp:cNvPr id="0" name=""/>
        <dsp:cNvSpPr/>
      </dsp:nvSpPr>
      <dsp:spPr>
        <a:xfrm>
          <a:off x="847352" y="1045226"/>
          <a:ext cx="1073814" cy="1073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15CE-D61A-42A7-8451-BEBB424EEF34}">
      <dsp:nvSpPr>
        <dsp:cNvPr id="0" name=""/>
        <dsp:cNvSpPr/>
      </dsp:nvSpPr>
      <dsp:spPr>
        <a:xfrm>
          <a:off x="191132" y="2479438"/>
          <a:ext cx="2386254" cy="96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100" b="0" i="0" kern="1200" dirty="0"/>
            <a:t>Energy Management consulting firm with a combined </a:t>
          </a:r>
          <a:r>
            <a:rPr lang="en-CA" sz="1100" b="0" i="0" kern="1200" dirty="0" smtClean="0"/>
            <a:t>11 </a:t>
          </a:r>
          <a:r>
            <a:rPr lang="en-CA" sz="1100" b="0" i="0" kern="1200" dirty="0"/>
            <a:t>years of experience in the industry</a:t>
          </a:r>
          <a:endParaRPr lang="en-US" sz="1100" kern="1200" dirty="0"/>
        </a:p>
      </dsp:txBody>
      <dsp:txXfrm>
        <a:off x="191132" y="2479438"/>
        <a:ext cx="2386254" cy="965039"/>
      </dsp:txXfrm>
    </dsp:sp>
    <dsp:sp modelId="{9384970A-76A2-4762-A27B-1E5C32379090}">
      <dsp:nvSpPr>
        <dsp:cNvPr id="0" name=""/>
        <dsp:cNvSpPr/>
      </dsp:nvSpPr>
      <dsp:spPr>
        <a:xfrm>
          <a:off x="3651200" y="1045226"/>
          <a:ext cx="1073814" cy="1073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3D7A2-0B9E-44C5-9BFC-B94196D988D3}">
      <dsp:nvSpPr>
        <dsp:cNvPr id="0" name=""/>
        <dsp:cNvSpPr/>
      </dsp:nvSpPr>
      <dsp:spPr>
        <a:xfrm>
          <a:off x="2994980" y="2479438"/>
          <a:ext cx="2386254" cy="96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100" b="0" i="0" kern="1200"/>
            <a:t>Commercial, Industrial and Residential Portfolio</a:t>
          </a:r>
          <a:endParaRPr lang="en-US" sz="1100" kern="1200" dirty="0"/>
        </a:p>
      </dsp:txBody>
      <dsp:txXfrm>
        <a:off x="2994980" y="2479438"/>
        <a:ext cx="2386254" cy="965039"/>
      </dsp:txXfrm>
    </dsp:sp>
    <dsp:sp modelId="{BCEF117E-C2CA-4F1B-93A2-0E0AF464FE29}">
      <dsp:nvSpPr>
        <dsp:cNvPr id="0" name=""/>
        <dsp:cNvSpPr/>
      </dsp:nvSpPr>
      <dsp:spPr>
        <a:xfrm>
          <a:off x="6455049" y="1045226"/>
          <a:ext cx="1073814" cy="1073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5D9C1-9B67-4E88-B580-F577EC5A6159}">
      <dsp:nvSpPr>
        <dsp:cNvPr id="0" name=""/>
        <dsp:cNvSpPr/>
      </dsp:nvSpPr>
      <dsp:spPr>
        <a:xfrm>
          <a:off x="5798829" y="2479438"/>
          <a:ext cx="2386254" cy="96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/>
            <a:t>I</a:t>
          </a:r>
          <a:r>
            <a:rPr lang="en-CA" sz="1100" b="0" i="0" kern="1200" dirty="0"/>
            <a:t>n house process to gather a situational analysis, equipment inventory, Six-Sigma Journey and energy audits will further your journey into Emissions </a:t>
          </a:r>
          <a:r>
            <a:rPr lang="en-CA" sz="1100" b="0" i="0" kern="1200" dirty="0" smtClean="0"/>
            <a:t>reductions</a:t>
          </a:r>
          <a:endParaRPr lang="en-US" sz="1100" kern="1200" dirty="0"/>
        </a:p>
      </dsp:txBody>
      <dsp:txXfrm>
        <a:off x="5798829" y="2479438"/>
        <a:ext cx="2386254" cy="965039"/>
      </dsp:txXfrm>
    </dsp:sp>
    <dsp:sp modelId="{4E9ED1F7-D007-4E6F-93F8-29FE5C50DF3B}">
      <dsp:nvSpPr>
        <dsp:cNvPr id="0" name=""/>
        <dsp:cNvSpPr/>
      </dsp:nvSpPr>
      <dsp:spPr>
        <a:xfrm>
          <a:off x="9258897" y="1045226"/>
          <a:ext cx="1073814" cy="10738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D858B-82A0-4E3B-B5D5-6817B5A71FDD}">
      <dsp:nvSpPr>
        <dsp:cNvPr id="0" name=""/>
        <dsp:cNvSpPr/>
      </dsp:nvSpPr>
      <dsp:spPr>
        <a:xfrm>
          <a:off x="8602677" y="2479438"/>
          <a:ext cx="2386254" cy="96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A" sz="1100" b="0" i="0" kern="1200" dirty="0"/>
            <a:t>10% reduction is easily done, anything over 10% would be staged over 5-10 years at increments of 10% a year respectively, pending on your timeline and how aggressive you would like to </a:t>
          </a:r>
          <a:r>
            <a:rPr lang="en-CA" sz="1100" b="0" i="0" kern="1200" dirty="0" smtClean="0"/>
            <a:t>be</a:t>
          </a:r>
          <a:endParaRPr lang="en-US" sz="1100" kern="1200" dirty="0"/>
        </a:p>
      </dsp:txBody>
      <dsp:txXfrm>
        <a:off x="8602677" y="2479438"/>
        <a:ext cx="2386254" cy="965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5376A-AEB2-4063-8C3C-CB481FB9BA39}">
      <dsp:nvSpPr>
        <dsp:cNvPr id="0" name=""/>
        <dsp:cNvSpPr/>
      </dsp:nvSpPr>
      <dsp:spPr>
        <a:xfrm>
          <a:off x="577125" y="1704"/>
          <a:ext cx="2177057" cy="13062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Understand the different perspectives across the organization </a:t>
          </a:r>
        </a:p>
      </dsp:txBody>
      <dsp:txXfrm>
        <a:off x="577125" y="1704"/>
        <a:ext cx="2177057" cy="1306234"/>
      </dsp:txXfrm>
    </dsp:sp>
    <dsp:sp modelId="{00395D7E-32DD-4FBE-B109-DE1058D5DFCF}">
      <dsp:nvSpPr>
        <dsp:cNvPr id="0" name=""/>
        <dsp:cNvSpPr/>
      </dsp:nvSpPr>
      <dsp:spPr>
        <a:xfrm>
          <a:off x="2971889" y="1704"/>
          <a:ext cx="2177057" cy="1306234"/>
        </a:xfrm>
        <a:prstGeom prst="rect">
          <a:avLst/>
        </a:prstGeom>
        <a:solidFill>
          <a:schemeClr val="accent2">
            <a:hueOff val="-188870"/>
            <a:satOff val="-771"/>
            <a:lumOff val="-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Receive direction from the corporate level</a:t>
          </a:r>
        </a:p>
      </dsp:txBody>
      <dsp:txXfrm>
        <a:off x="2971889" y="1704"/>
        <a:ext cx="2177057" cy="1306234"/>
      </dsp:txXfrm>
    </dsp:sp>
    <dsp:sp modelId="{423BD2A1-CB69-49B3-9E03-FE7DF463CD59}">
      <dsp:nvSpPr>
        <dsp:cNvPr id="0" name=""/>
        <dsp:cNvSpPr/>
      </dsp:nvSpPr>
      <dsp:spPr>
        <a:xfrm>
          <a:off x="5366652" y="1704"/>
          <a:ext cx="2177057" cy="1306234"/>
        </a:xfrm>
        <a:prstGeom prst="rect">
          <a:avLst/>
        </a:prstGeom>
        <a:solidFill>
          <a:schemeClr val="accent2">
            <a:hueOff val="-377740"/>
            <a:satOff val="-1542"/>
            <a:lumOff val="-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Receive direction from the departmental level</a:t>
          </a:r>
        </a:p>
      </dsp:txBody>
      <dsp:txXfrm>
        <a:off x="5366652" y="1704"/>
        <a:ext cx="2177057" cy="1306234"/>
      </dsp:txXfrm>
    </dsp:sp>
    <dsp:sp modelId="{781DBAF1-4AC7-4BC2-84E6-4D13EB7D1225}">
      <dsp:nvSpPr>
        <dsp:cNvPr id="0" name=""/>
        <dsp:cNvSpPr/>
      </dsp:nvSpPr>
      <dsp:spPr>
        <a:xfrm>
          <a:off x="7761416" y="1704"/>
          <a:ext cx="2177057" cy="1306234"/>
        </a:xfrm>
        <a:prstGeom prst="rect">
          <a:avLst/>
        </a:prstGeom>
        <a:solidFill>
          <a:schemeClr val="accent2">
            <a:hueOff val="-566610"/>
            <a:satOff val="-2313"/>
            <a:lumOff val="-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venir Next LT Pro"/>
            </a:rPr>
            <a:t>Encourage cross functional</a:t>
          </a:r>
          <a:r>
            <a:rPr lang="en-US" sz="1700" kern="1200" dirty="0"/>
            <a:t> team to accomplish </a:t>
          </a:r>
          <a:r>
            <a:rPr lang="en-US" sz="1700" kern="1200" dirty="0">
              <a:latin typeface="Avenir Next LT Pro"/>
            </a:rPr>
            <a:t>all goals, objectives</a:t>
          </a:r>
          <a:r>
            <a:rPr lang="en-US" sz="1700" kern="1200" dirty="0"/>
            <a:t> </a:t>
          </a:r>
        </a:p>
      </dsp:txBody>
      <dsp:txXfrm>
        <a:off x="7761416" y="1704"/>
        <a:ext cx="2177057" cy="1306234"/>
      </dsp:txXfrm>
    </dsp:sp>
    <dsp:sp modelId="{7C916772-DF65-4CD8-A42C-62BB76B090D5}">
      <dsp:nvSpPr>
        <dsp:cNvPr id="0" name=""/>
        <dsp:cNvSpPr/>
      </dsp:nvSpPr>
      <dsp:spPr>
        <a:xfrm>
          <a:off x="577125" y="1525644"/>
          <a:ext cx="2177057" cy="1306234"/>
        </a:xfrm>
        <a:prstGeom prst="rect">
          <a:avLst/>
        </a:prstGeom>
        <a:solidFill>
          <a:schemeClr val="accent2">
            <a:hueOff val="-755480"/>
            <a:satOff val="-3084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Encourage everyone in the Organization to ‘Think strategically’</a:t>
          </a:r>
        </a:p>
      </dsp:txBody>
      <dsp:txXfrm>
        <a:off x="577125" y="1525644"/>
        <a:ext cx="2177057" cy="1306234"/>
      </dsp:txXfrm>
    </dsp:sp>
    <dsp:sp modelId="{376EB100-DDC6-4011-B632-96DF30FA29C5}">
      <dsp:nvSpPr>
        <dsp:cNvPr id="0" name=""/>
        <dsp:cNvSpPr/>
      </dsp:nvSpPr>
      <dsp:spPr>
        <a:xfrm>
          <a:off x="2971889" y="1525644"/>
          <a:ext cx="2177057" cy="1306234"/>
        </a:xfrm>
        <a:prstGeom prst="rect">
          <a:avLst/>
        </a:prstGeom>
        <a:solidFill>
          <a:schemeClr val="accent2">
            <a:hueOff val="-944350"/>
            <a:satOff val="-3855"/>
            <a:lumOff val="-1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Competing objectives</a:t>
          </a:r>
          <a:r>
            <a:rPr lang="en-US" sz="1700" kern="1200" dirty="0">
              <a:latin typeface="Avenir Next LT Pro"/>
            </a:rPr>
            <a:t> &amp; </a:t>
          </a:r>
          <a:r>
            <a:rPr lang="en-US" sz="1700" kern="1200" dirty="0"/>
            <a:t>expectations</a:t>
          </a:r>
        </a:p>
      </dsp:txBody>
      <dsp:txXfrm>
        <a:off x="2971889" y="1525644"/>
        <a:ext cx="2177057" cy="1306234"/>
      </dsp:txXfrm>
    </dsp:sp>
    <dsp:sp modelId="{322F19AA-19DF-4F83-86E7-478BA41314E6}">
      <dsp:nvSpPr>
        <dsp:cNvPr id="0" name=""/>
        <dsp:cNvSpPr/>
      </dsp:nvSpPr>
      <dsp:spPr>
        <a:xfrm>
          <a:off x="5366652" y="1525644"/>
          <a:ext cx="2177057" cy="1306234"/>
        </a:xfrm>
        <a:prstGeom prst="rect">
          <a:avLst/>
        </a:prstGeom>
        <a:solidFill>
          <a:schemeClr val="accent2">
            <a:hueOff val="-1133220"/>
            <a:satOff val="-4626"/>
            <a:lumOff val="-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Pressure to perform in the first year</a:t>
          </a:r>
        </a:p>
      </dsp:txBody>
      <dsp:txXfrm>
        <a:off x="5366652" y="1525644"/>
        <a:ext cx="2177057" cy="1306234"/>
      </dsp:txXfrm>
    </dsp:sp>
    <dsp:sp modelId="{E13D4913-5393-46CA-A384-1EE98F459D83}">
      <dsp:nvSpPr>
        <dsp:cNvPr id="0" name=""/>
        <dsp:cNvSpPr/>
      </dsp:nvSpPr>
      <dsp:spPr>
        <a:xfrm>
          <a:off x="7761416" y="1525644"/>
          <a:ext cx="2177057" cy="1306234"/>
        </a:xfrm>
        <a:prstGeom prst="rect">
          <a:avLst/>
        </a:prstGeom>
        <a:solidFill>
          <a:schemeClr val="accent2">
            <a:hueOff val="-1322090"/>
            <a:satOff val="-5397"/>
            <a:lumOff val="-1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Pressure for year over year performance</a:t>
          </a:r>
        </a:p>
      </dsp:txBody>
      <dsp:txXfrm>
        <a:off x="7761416" y="1525644"/>
        <a:ext cx="2177057" cy="1306234"/>
      </dsp:txXfrm>
    </dsp:sp>
    <dsp:sp modelId="{757E5EC5-8C5E-4718-B6D3-0FF3A18B3F37}">
      <dsp:nvSpPr>
        <dsp:cNvPr id="0" name=""/>
        <dsp:cNvSpPr/>
      </dsp:nvSpPr>
      <dsp:spPr>
        <a:xfrm>
          <a:off x="4169271" y="3049585"/>
          <a:ext cx="2177057" cy="1306234"/>
        </a:xfrm>
        <a:prstGeom prst="rect">
          <a:avLst/>
        </a:prstGeom>
        <a:solidFill>
          <a:schemeClr val="accent2">
            <a:hueOff val="-1510960"/>
            <a:satOff val="-616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venir Next LT Pro"/>
            </a:rPr>
            <a:t>2-3</a:t>
          </a:r>
          <a:r>
            <a:rPr lang="en-US" sz="1700" kern="1200" dirty="0"/>
            <a:t> initial meetings with </a:t>
          </a:r>
          <a:r>
            <a:rPr lang="en-US" sz="1700" kern="1200" dirty="0">
              <a:latin typeface="Avenir Next LT Pro"/>
            </a:rPr>
            <a:t>Board</a:t>
          </a:r>
          <a:r>
            <a:rPr lang="en-US" sz="1700" kern="1200" dirty="0"/>
            <a:t> of Directors, to create and align a plan with </a:t>
          </a:r>
          <a:r>
            <a:rPr lang="en-US" sz="1700" kern="1200" dirty="0">
              <a:latin typeface="Avenir Next LT Pro"/>
            </a:rPr>
            <a:t>visions</a:t>
          </a:r>
          <a:r>
            <a:rPr lang="en-US" sz="1700" kern="1200" dirty="0"/>
            <a:t> and goals</a:t>
          </a:r>
          <a:endParaRPr lang="en-GB" sz="1700" kern="1200" dirty="0"/>
        </a:p>
      </dsp:txBody>
      <dsp:txXfrm>
        <a:off x="4169271" y="3049585"/>
        <a:ext cx="2177057" cy="1306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724C6-FCCD-402C-B034-8774EFD8FFBE}">
      <dsp:nvSpPr>
        <dsp:cNvPr id="0" name=""/>
        <dsp:cNvSpPr/>
      </dsp:nvSpPr>
      <dsp:spPr>
        <a:xfrm>
          <a:off x="0" y="0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Internal reporting </a:t>
          </a:r>
          <a:r>
            <a:rPr lang="en-US" sz="1500" b="1" kern="1200" dirty="0">
              <a:latin typeface="Avenir Next LT Pro"/>
            </a:rPr>
            <a:t>of</a:t>
          </a:r>
          <a:r>
            <a:rPr lang="en-US" sz="1500" b="1" kern="1200" dirty="0"/>
            <a:t> energy </a:t>
          </a:r>
          <a:r>
            <a:rPr lang="en-US" sz="1500" b="1" kern="1200" dirty="0">
              <a:latin typeface="Avenir Next LT Pro"/>
            </a:rPr>
            <a:t>savings:</a:t>
          </a:r>
          <a:r>
            <a:rPr lang="en-US" sz="1500" kern="1200" dirty="0">
              <a:latin typeface="Avenir Next LT Pro"/>
            </a:rPr>
            <a:t> Establish</a:t>
          </a:r>
          <a:r>
            <a:rPr lang="en-US" sz="1500" kern="1200" dirty="0"/>
            <a:t> a solid baseline, measure success of current initiatives, and celebrate success based on sound analysis and solid numbers</a:t>
          </a:r>
        </a:p>
      </dsp:txBody>
      <dsp:txXfrm>
        <a:off x="36230" y="36230"/>
        <a:ext cx="4562484" cy="1164531"/>
      </dsp:txXfrm>
    </dsp:sp>
    <dsp:sp modelId="{CCD00411-FB9F-488B-B916-9AE296CDC2D0}">
      <dsp:nvSpPr>
        <dsp:cNvPr id="0" name=""/>
        <dsp:cNvSpPr/>
      </dsp:nvSpPr>
      <dsp:spPr>
        <a:xfrm>
          <a:off x="502652" y="1461898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-503653"/>
            <a:satOff val="-2056"/>
            <a:lumOff val="-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Measurement and Verification (M&amp;V</a:t>
          </a:r>
          <a:r>
            <a:rPr lang="en-US" sz="1500" b="1" kern="1200" dirty="0">
              <a:latin typeface="Avenir Next LT Pro"/>
            </a:rPr>
            <a:t>):</a:t>
          </a:r>
          <a:r>
            <a:rPr lang="en-US" sz="1500" kern="1200" dirty="0">
              <a:latin typeface="Avenir Next LT Pro"/>
            </a:rPr>
            <a:t> Using</a:t>
          </a:r>
          <a:r>
            <a:rPr lang="en-US" sz="1500" kern="1200" dirty="0"/>
            <a:t> measurement to determine actual savings created by an energy conservation measure</a:t>
          </a:r>
        </a:p>
      </dsp:txBody>
      <dsp:txXfrm>
        <a:off x="538882" y="1498128"/>
        <a:ext cx="4622663" cy="1164531"/>
      </dsp:txXfrm>
    </dsp:sp>
    <dsp:sp modelId="{2010C782-3B3C-4CE2-A490-2378C4F2FAF0}">
      <dsp:nvSpPr>
        <dsp:cNvPr id="0" name=""/>
        <dsp:cNvSpPr/>
      </dsp:nvSpPr>
      <dsp:spPr>
        <a:xfrm>
          <a:off x="997802" y="2923797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-1007307"/>
            <a:satOff val="-4112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Monitoring, Targeting and Reporting (MT&amp;R</a:t>
          </a:r>
          <a:r>
            <a:rPr lang="en-US" sz="1500" b="1" kern="1200" dirty="0">
              <a:latin typeface="Avenir Next LT Pro"/>
            </a:rPr>
            <a:t>):</a:t>
          </a:r>
          <a:r>
            <a:rPr lang="en-US" sz="1500" kern="1200" dirty="0">
              <a:latin typeface="Avenir Next LT Pro"/>
            </a:rPr>
            <a:t> Provide</a:t>
          </a:r>
          <a:r>
            <a:rPr lang="en-US" sz="1500" kern="1200" dirty="0"/>
            <a:t> feedback on operating practices, results of energy management projects, and guidance on the level of energy use that is expected in a certain period</a:t>
          </a:r>
        </a:p>
      </dsp:txBody>
      <dsp:txXfrm>
        <a:off x="1034032" y="2960027"/>
        <a:ext cx="4630165" cy="1164531"/>
      </dsp:txXfrm>
    </dsp:sp>
    <dsp:sp modelId="{51EEA881-CEA5-41BA-AB2A-FC61EB47E69D}">
      <dsp:nvSpPr>
        <dsp:cNvPr id="0" name=""/>
        <dsp:cNvSpPr/>
      </dsp:nvSpPr>
      <dsp:spPr>
        <a:xfrm>
          <a:off x="1500454" y="4385696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-1510960"/>
            <a:satOff val="-616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External reporting and internal reporting tools</a:t>
          </a:r>
          <a:r>
            <a:rPr lang="en-US" sz="1500" b="1" kern="1200" dirty="0">
              <a:latin typeface="Avenir Next LT Pro"/>
            </a:rPr>
            <a:t>:</a:t>
          </a:r>
          <a:r>
            <a:rPr lang="en-US" sz="1500" kern="1200" dirty="0"/>
            <a:t> </a:t>
          </a:r>
          <a:r>
            <a:rPr lang="en-US" sz="1500" kern="1200" dirty="0">
              <a:latin typeface="Avenir Next LT Pro"/>
            </a:rPr>
            <a:t>Such</a:t>
          </a:r>
          <a:r>
            <a:rPr lang="en-US" sz="1500" kern="1200" dirty="0"/>
            <a:t> as, the Energy Star Portfolio Manager</a:t>
          </a:r>
          <a:r>
            <a:rPr lang="en-US" sz="1500" kern="1200" dirty="0">
              <a:latin typeface="Avenir Next LT Pro"/>
            </a:rPr>
            <a:t>, CUSUM -Absolute</a:t>
          </a:r>
          <a:r>
            <a:rPr lang="en-US" sz="1500" kern="1200" dirty="0"/>
            <a:t> &amp; Normalizing</a:t>
          </a:r>
        </a:p>
      </dsp:txBody>
      <dsp:txXfrm>
        <a:off x="1536684" y="4421926"/>
        <a:ext cx="4622663" cy="1164531"/>
      </dsp:txXfrm>
    </dsp:sp>
    <dsp:sp modelId="{CA5A6E8A-6EA9-45E2-B8F9-3615BB094459}">
      <dsp:nvSpPr>
        <dsp:cNvPr id="0" name=""/>
        <dsp:cNvSpPr/>
      </dsp:nvSpPr>
      <dsp:spPr>
        <a:xfrm>
          <a:off x="5197775" y="947422"/>
          <a:ext cx="804044" cy="80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78685" y="947422"/>
        <a:ext cx="442224" cy="605043"/>
      </dsp:txXfrm>
    </dsp:sp>
    <dsp:sp modelId="{C08ACF48-77F6-426C-AF31-283DDEA57D41}">
      <dsp:nvSpPr>
        <dsp:cNvPr id="0" name=""/>
        <dsp:cNvSpPr/>
      </dsp:nvSpPr>
      <dsp:spPr>
        <a:xfrm>
          <a:off x="5700428" y="2409321"/>
          <a:ext cx="804044" cy="80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76437"/>
            <a:satOff val="-2157"/>
            <a:lumOff val="-1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76437"/>
              <a:satOff val="-2157"/>
              <a:lumOff val="-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81338" y="2409321"/>
        <a:ext cx="442224" cy="605043"/>
      </dsp:txXfrm>
    </dsp:sp>
    <dsp:sp modelId="{81A06F48-6A1F-4345-B8C6-073B32715352}">
      <dsp:nvSpPr>
        <dsp:cNvPr id="0" name=""/>
        <dsp:cNvSpPr/>
      </dsp:nvSpPr>
      <dsp:spPr>
        <a:xfrm>
          <a:off x="6195578" y="3871220"/>
          <a:ext cx="804044" cy="80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2873"/>
            <a:satOff val="-4314"/>
            <a:lumOff val="-3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2873"/>
              <a:satOff val="-4314"/>
              <a:lumOff val="-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76488" y="3871220"/>
        <a:ext cx="442224" cy="605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FD367-6390-9F43-877E-C8DFACB7D8BE}">
      <dsp:nvSpPr>
        <dsp:cNvPr id="0" name=""/>
        <dsp:cNvSpPr/>
      </dsp:nvSpPr>
      <dsp:spPr>
        <a:xfrm>
          <a:off x="1682500" y="0"/>
          <a:ext cx="5459706" cy="545970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87B6D-6ABB-5147-A82B-DF50A3D79E04}">
      <dsp:nvSpPr>
        <dsp:cNvPr id="0" name=""/>
        <dsp:cNvSpPr/>
      </dsp:nvSpPr>
      <dsp:spPr>
        <a:xfrm>
          <a:off x="32330" y="599499"/>
          <a:ext cx="3213794" cy="21292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i="0" kern="1200" dirty="0" smtClean="0"/>
            <a:t>Demonstrated commitment </a:t>
          </a:r>
          <a:r>
            <a:rPr lang="en-CA" sz="1800" b="0" i="0" kern="1200" dirty="0"/>
            <a:t>to Six Sigma Journey by implementing it at the highest levels of management. </a:t>
          </a:r>
          <a:endParaRPr lang="en-US" sz="1800" kern="1200" dirty="0"/>
        </a:p>
      </dsp:txBody>
      <dsp:txXfrm>
        <a:off x="136273" y="703442"/>
        <a:ext cx="3005908" cy="1921399"/>
      </dsp:txXfrm>
    </dsp:sp>
    <dsp:sp modelId="{7CF3E9C5-A1CD-0648-8AEB-1CF53DF2FAA8}">
      <dsp:nvSpPr>
        <dsp:cNvPr id="0" name=""/>
        <dsp:cNvSpPr/>
      </dsp:nvSpPr>
      <dsp:spPr>
        <a:xfrm>
          <a:off x="4002272" y="599499"/>
          <a:ext cx="3042876" cy="2129285"/>
        </a:xfrm>
        <a:prstGeom prst="roundRect">
          <a:avLst/>
        </a:prstGeom>
        <a:solidFill>
          <a:schemeClr val="accent5">
            <a:hueOff val="6701711"/>
            <a:satOff val="13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i="0" kern="1200" dirty="0"/>
            <a:t>Trained more than 10,000 employees and all levels of Management in the roles of Six Sigma</a:t>
          </a:r>
          <a:endParaRPr lang="en-US" sz="1800" kern="1200" dirty="0"/>
        </a:p>
      </dsp:txBody>
      <dsp:txXfrm>
        <a:off x="4106215" y="703442"/>
        <a:ext cx="2834990" cy="1921399"/>
      </dsp:txXfrm>
    </dsp:sp>
    <dsp:sp modelId="{C96CBAA5-177A-944F-B5B1-E6952294F81F}">
      <dsp:nvSpPr>
        <dsp:cNvPr id="0" name=""/>
        <dsp:cNvSpPr/>
      </dsp:nvSpPr>
      <dsp:spPr>
        <a:xfrm>
          <a:off x="42732" y="2871347"/>
          <a:ext cx="3187114" cy="2129285"/>
        </a:xfrm>
        <a:prstGeom prst="roundRect">
          <a:avLst/>
        </a:prstGeom>
        <a:solidFill>
          <a:schemeClr val="accent5">
            <a:hueOff val="13403423"/>
            <a:satOff val="279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Reduction of</a:t>
          </a:r>
          <a:r>
            <a:rPr lang="en-CA" sz="1800" b="0" i="0" kern="1200" dirty="0"/>
            <a:t> </a:t>
          </a:r>
          <a:r>
            <a:rPr lang="en-CA" sz="1800" b="0" i="0" kern="1200" dirty="0" smtClean="0"/>
            <a:t>$billion </a:t>
          </a:r>
          <a:r>
            <a:rPr lang="en-CA" sz="1800" b="0" i="0" kern="1200" dirty="0"/>
            <a:t>in </a:t>
          </a:r>
          <a:r>
            <a:rPr lang="en-CA" sz="1800" b="0" i="0" kern="1200" dirty="0" smtClean="0"/>
            <a:t>production waste</a:t>
          </a:r>
          <a:endParaRPr lang="en-US" sz="1800" kern="1200" dirty="0"/>
        </a:p>
      </dsp:txBody>
      <dsp:txXfrm>
        <a:off x="146675" y="2975290"/>
        <a:ext cx="2979228" cy="1921399"/>
      </dsp:txXfrm>
    </dsp:sp>
    <dsp:sp modelId="{DE140426-B491-4946-BCC2-A23B1CD4B3E2}">
      <dsp:nvSpPr>
        <dsp:cNvPr id="0" name=""/>
        <dsp:cNvSpPr/>
      </dsp:nvSpPr>
      <dsp:spPr>
        <a:xfrm>
          <a:off x="4041174" y="2826653"/>
          <a:ext cx="2929896" cy="2129285"/>
        </a:xfrm>
        <a:prstGeom prst="roundRect">
          <a:avLst/>
        </a:prstGeom>
        <a:solidFill>
          <a:schemeClr val="accent5">
            <a:hueOff val="20105134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i="0" kern="1200" dirty="0"/>
            <a:t>Data Driven problem-solving process, to devise solutions to waste issues in the die casting, extrusion, and machining process.</a:t>
          </a:r>
          <a:r>
            <a:rPr lang="en-CA" sz="1800" kern="1200" dirty="0"/>
            <a:t/>
          </a:r>
          <a:br>
            <a:rPr lang="en-CA" sz="1800" kern="1200" dirty="0"/>
          </a:br>
          <a:endParaRPr lang="en-US" sz="1800" kern="1200" dirty="0"/>
        </a:p>
      </dsp:txBody>
      <dsp:txXfrm>
        <a:off x="4145117" y="2930596"/>
        <a:ext cx="2722010" cy="1921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76C5-77B4-40EA-8531-BC8F5EB2A8E2}">
      <dsp:nvSpPr>
        <dsp:cNvPr id="0" name=""/>
        <dsp:cNvSpPr/>
      </dsp:nvSpPr>
      <dsp:spPr>
        <a:xfrm>
          <a:off x="0" y="0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Powerful vision, that is imaginable, desirable, feasible, focused, flexible and </a:t>
          </a:r>
          <a:r>
            <a:rPr lang="en-US" sz="1600" b="0" kern="1200" dirty="0">
              <a:latin typeface="Avenir Next LT Pro"/>
            </a:rPr>
            <a:t>communicable</a:t>
          </a:r>
        </a:p>
      </dsp:txBody>
      <dsp:txXfrm>
        <a:off x="36230" y="36230"/>
        <a:ext cx="4562484" cy="1164531"/>
      </dsp:txXfrm>
    </dsp:sp>
    <dsp:sp modelId="{1B39DED0-93B0-4656-905E-CC396C4C10F0}">
      <dsp:nvSpPr>
        <dsp:cNvPr id="0" name=""/>
        <dsp:cNvSpPr/>
      </dsp:nvSpPr>
      <dsp:spPr>
        <a:xfrm>
          <a:off x="502652" y="1461898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-503653"/>
            <a:satOff val="-2056"/>
            <a:lumOff val="-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Use soft goals, energy reduction goals, surveys to quantify and measure if a vision has been realized</a:t>
          </a:r>
          <a:endParaRPr lang="en-US" sz="1600" b="0" kern="1200" dirty="0">
            <a:latin typeface="Avenir Next LT Pro"/>
          </a:endParaRPr>
        </a:p>
      </dsp:txBody>
      <dsp:txXfrm>
        <a:off x="538882" y="1498128"/>
        <a:ext cx="4622663" cy="1164531"/>
      </dsp:txXfrm>
    </dsp:sp>
    <dsp:sp modelId="{487AB319-1834-410E-B7FB-5F4891A8BA6D}">
      <dsp:nvSpPr>
        <dsp:cNvPr id="0" name=""/>
        <dsp:cNvSpPr/>
      </dsp:nvSpPr>
      <dsp:spPr>
        <a:xfrm>
          <a:off x="997802" y="2923797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-1007307"/>
            <a:satOff val="-4112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Situation analysis to identify improvements areas, lead to reduced energy consumption, create a competitive advantage through energy efficiency, and to confirm the legal </a:t>
          </a:r>
          <a:r>
            <a:rPr lang="en-US" sz="1600" b="0" kern="1200" dirty="0">
              <a:latin typeface="Avenir Next LT Pro"/>
            </a:rPr>
            <a:t>obligations</a:t>
          </a:r>
          <a:endParaRPr lang="en-GB" sz="1600" b="0" kern="1200" dirty="0">
            <a:latin typeface="Avenir Next LT Pro"/>
          </a:endParaRPr>
        </a:p>
      </dsp:txBody>
      <dsp:txXfrm>
        <a:off x="1034032" y="2960027"/>
        <a:ext cx="4630165" cy="1164531"/>
      </dsp:txXfrm>
    </dsp:sp>
    <dsp:sp modelId="{5A9BE1FC-1E28-4781-9D48-E61F460CC7BC}">
      <dsp:nvSpPr>
        <dsp:cNvPr id="0" name=""/>
        <dsp:cNvSpPr/>
      </dsp:nvSpPr>
      <dsp:spPr>
        <a:xfrm>
          <a:off x="1500454" y="4385696"/>
          <a:ext cx="6001820" cy="1236991"/>
        </a:xfrm>
        <a:prstGeom prst="roundRect">
          <a:avLst>
            <a:gd name="adj" fmla="val 10000"/>
          </a:avLst>
        </a:prstGeom>
        <a:solidFill>
          <a:schemeClr val="accent2">
            <a:hueOff val="-1510960"/>
            <a:satOff val="-616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Avenir Next LT Pro"/>
            </a:rPr>
            <a:t>Transform</a:t>
          </a:r>
          <a:r>
            <a:rPr lang="en-US" sz="1600" b="0" kern="1200" dirty="0"/>
            <a:t> </a:t>
          </a:r>
          <a:r>
            <a:rPr lang="en-US" sz="1600" kern="1200" dirty="0"/>
            <a:t>goals &amp; values, resources &amp; capabilities, structure &amp; systems into a lucrative industrial </a:t>
          </a:r>
          <a:r>
            <a:rPr lang="en-US" sz="1600" kern="1200" dirty="0">
              <a:latin typeface="Avenir Next LT Pro"/>
            </a:rPr>
            <a:t>environment sustains</a:t>
          </a:r>
          <a:r>
            <a:rPr lang="en-US" sz="1600" kern="1200" dirty="0"/>
            <a:t> industry competition</a:t>
          </a:r>
          <a:endParaRPr lang="en-GB" sz="1600" kern="1200" dirty="0"/>
        </a:p>
      </dsp:txBody>
      <dsp:txXfrm>
        <a:off x="1536684" y="4421926"/>
        <a:ext cx="4622663" cy="1164531"/>
      </dsp:txXfrm>
    </dsp:sp>
    <dsp:sp modelId="{A43D9DC8-1FE7-4EC8-9807-3C1720CFA47D}">
      <dsp:nvSpPr>
        <dsp:cNvPr id="0" name=""/>
        <dsp:cNvSpPr/>
      </dsp:nvSpPr>
      <dsp:spPr>
        <a:xfrm>
          <a:off x="5197775" y="947422"/>
          <a:ext cx="804044" cy="80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78685" y="947422"/>
        <a:ext cx="442224" cy="605043"/>
      </dsp:txXfrm>
    </dsp:sp>
    <dsp:sp modelId="{3FECD9D3-1601-4A7D-B504-80DC85BA9E0D}">
      <dsp:nvSpPr>
        <dsp:cNvPr id="0" name=""/>
        <dsp:cNvSpPr/>
      </dsp:nvSpPr>
      <dsp:spPr>
        <a:xfrm>
          <a:off x="5700428" y="2409321"/>
          <a:ext cx="804044" cy="80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76437"/>
            <a:satOff val="-2157"/>
            <a:lumOff val="-1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76437"/>
              <a:satOff val="-2157"/>
              <a:lumOff val="-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5881338" y="2409321"/>
        <a:ext cx="442224" cy="605043"/>
      </dsp:txXfrm>
    </dsp:sp>
    <dsp:sp modelId="{2DBE7CFC-B4C5-4645-AAA3-E8F3608A0480}">
      <dsp:nvSpPr>
        <dsp:cNvPr id="0" name=""/>
        <dsp:cNvSpPr/>
      </dsp:nvSpPr>
      <dsp:spPr>
        <a:xfrm>
          <a:off x="6195578" y="3871220"/>
          <a:ext cx="804044" cy="804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2873"/>
            <a:satOff val="-4314"/>
            <a:lumOff val="-3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2873"/>
              <a:satOff val="-4314"/>
              <a:lumOff val="-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376488" y="3871220"/>
        <a:ext cx="442224" cy="605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4D558-93BE-4252-9B9B-C84431E21895}">
      <dsp:nvSpPr>
        <dsp:cNvPr id="0" name=""/>
        <dsp:cNvSpPr/>
      </dsp:nvSpPr>
      <dsp:spPr>
        <a:xfrm>
          <a:off x="0" y="0"/>
          <a:ext cx="6376933" cy="16868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Assess the fit between your strategy and organization, to make sure that, the implementation of the strategic plan will NOT </a:t>
          </a:r>
          <a:r>
            <a:rPr lang="en-US" sz="1600" kern="1200" dirty="0">
              <a:latin typeface="Avenir Next LT Pro"/>
            </a:rPr>
            <a:t>fail, if</a:t>
          </a:r>
          <a:r>
            <a:rPr lang="en-US" sz="1600" kern="1200" dirty="0"/>
            <a:t> both </a:t>
          </a:r>
          <a:r>
            <a:rPr lang="en-US" sz="1600" kern="1200" dirty="0">
              <a:latin typeface="Avenir Next LT Pro"/>
            </a:rPr>
            <a:t>human</a:t>
          </a:r>
          <a:r>
            <a:rPr lang="en-US" sz="1600" kern="1200" dirty="0"/>
            <a:t> and financial resources are matched</a:t>
          </a:r>
        </a:p>
      </dsp:txBody>
      <dsp:txXfrm>
        <a:off x="49405" y="49405"/>
        <a:ext cx="4556737" cy="1587996"/>
      </dsp:txXfrm>
    </dsp:sp>
    <dsp:sp modelId="{BC3F95D4-AF45-459C-ADFC-3BA16574775B}">
      <dsp:nvSpPr>
        <dsp:cNvPr id="0" name=""/>
        <dsp:cNvSpPr/>
      </dsp:nvSpPr>
      <dsp:spPr>
        <a:xfrm>
          <a:off x="562670" y="1967940"/>
          <a:ext cx="6376933" cy="1686806"/>
        </a:xfrm>
        <a:prstGeom prst="roundRect">
          <a:avLst>
            <a:gd name="adj" fmla="val 10000"/>
          </a:avLst>
        </a:prstGeom>
        <a:solidFill>
          <a:schemeClr val="accent2">
            <a:hueOff val="-755480"/>
            <a:satOff val="-3084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‘Present State’ and ‘</a:t>
          </a:r>
          <a:r>
            <a:rPr lang="en-US" sz="1600" kern="1200" dirty="0"/>
            <a:t>Future Goals’ will be attained, leading to a Strategy </a:t>
          </a:r>
          <a:r>
            <a:rPr lang="en-US" sz="1600" b="0" kern="1200" dirty="0"/>
            <a:t>and </a:t>
          </a:r>
          <a:r>
            <a:rPr lang="en-US" sz="1600" kern="1200" dirty="0"/>
            <a:t>Plan to attain your Vision</a:t>
          </a:r>
        </a:p>
      </dsp:txBody>
      <dsp:txXfrm>
        <a:off x="612075" y="2017345"/>
        <a:ext cx="4619028" cy="1587996"/>
      </dsp:txXfrm>
    </dsp:sp>
    <dsp:sp modelId="{BD5F3107-CCDA-4DE9-A0DC-C51C0F32CFA1}">
      <dsp:nvSpPr>
        <dsp:cNvPr id="0" name=""/>
        <dsp:cNvSpPr/>
      </dsp:nvSpPr>
      <dsp:spPr>
        <a:xfrm>
          <a:off x="1125341" y="3935881"/>
          <a:ext cx="6376933" cy="1686806"/>
        </a:xfrm>
        <a:prstGeom prst="roundRect">
          <a:avLst>
            <a:gd name="adj" fmla="val 10000"/>
          </a:avLst>
        </a:prstGeom>
        <a:solidFill>
          <a:schemeClr val="accent2">
            <a:hueOff val="-1510960"/>
            <a:satOff val="-616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The </a:t>
          </a:r>
          <a:r>
            <a:rPr lang="en-US" sz="1600" b="0" kern="1200" dirty="0" smtClean="0"/>
            <a:t>Energy Management approach giving </a:t>
          </a:r>
          <a:r>
            <a:rPr lang="en-US" sz="1600" kern="1200" dirty="0" smtClean="0"/>
            <a:t>Clients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SMART goals (Specific</a:t>
          </a:r>
          <a:r>
            <a:rPr lang="en-US" sz="1600" kern="1200" dirty="0"/>
            <a:t>, Measurable</a:t>
          </a:r>
          <a:r>
            <a:rPr lang="en-US" sz="1600" b="0" kern="1200" dirty="0"/>
            <a:t>,</a:t>
          </a:r>
          <a:r>
            <a:rPr lang="en-US" sz="1600" kern="1200" dirty="0"/>
            <a:t> Attainable, Realistic, Time bound)</a:t>
          </a:r>
        </a:p>
      </dsp:txBody>
      <dsp:txXfrm>
        <a:off x="1174746" y="3985286"/>
        <a:ext cx="4619028" cy="1587996"/>
      </dsp:txXfrm>
    </dsp:sp>
    <dsp:sp modelId="{256C7A90-DF1C-45AC-853C-E60C6523BD57}">
      <dsp:nvSpPr>
        <dsp:cNvPr id="0" name=""/>
        <dsp:cNvSpPr/>
      </dsp:nvSpPr>
      <dsp:spPr>
        <a:xfrm>
          <a:off x="5280509" y="1279161"/>
          <a:ext cx="1096424" cy="10964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27204" y="1279161"/>
        <a:ext cx="603034" cy="825059"/>
      </dsp:txXfrm>
    </dsp:sp>
    <dsp:sp modelId="{5885DB73-FDC8-435C-9911-95A2013F287F}">
      <dsp:nvSpPr>
        <dsp:cNvPr id="0" name=""/>
        <dsp:cNvSpPr/>
      </dsp:nvSpPr>
      <dsp:spPr>
        <a:xfrm>
          <a:off x="5843180" y="3235856"/>
          <a:ext cx="1096424" cy="10964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2873"/>
            <a:satOff val="-4314"/>
            <a:lumOff val="-3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2873"/>
              <a:satOff val="-4314"/>
              <a:lumOff val="-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89875" y="3235856"/>
        <a:ext cx="603034" cy="825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3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7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17-Dec-23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hiemenergy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56CFDAF2-5362-003F-CF1E-4E000E4A7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9" r="7314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8394E-056E-9A0F-7061-BB7B7080D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115" y="-163557"/>
            <a:ext cx="5145845" cy="212070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 smtClean="0"/>
              <a:t>HIEM Energy </a:t>
            </a:r>
            <a:r>
              <a:rPr lang="en-US" sz="2400" dirty="0" smtClean="0"/>
              <a:t>LLP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F514D-6776-180A-7BB4-77526C5B0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138836"/>
            <a:ext cx="4023360" cy="852743"/>
          </a:xfrm>
        </p:spPr>
        <p:txBody>
          <a:bodyPr>
            <a:normAutofit fontScale="62500" lnSpcReduction="2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STRATEGIC ENERGY MANAGEMENT </a:t>
            </a:r>
            <a:r>
              <a:rPr lang="en-CA" sz="1800" dirty="0" smtClean="0">
                <a:latin typeface="Arial" panose="020B0604020202020204" pitchFamily="34" charset="0"/>
              </a:rPr>
              <a:t>PLAN – SEMP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 smtClean="0">
                <a:effectLst/>
                <a:latin typeface="Arial" panose="020B0604020202020204" pitchFamily="34" charset="0"/>
              </a:rPr>
              <a:t>PROPOSAL</a:t>
            </a:r>
            <a:endParaRPr lang="en-CA" sz="1400" b="0" dirty="0">
              <a:effectLst/>
            </a:endParaRPr>
          </a:p>
          <a:p>
            <a:r>
              <a:rPr lang="en-CA" sz="1400" dirty="0"/>
              <a:t/>
            </a:r>
            <a:br>
              <a:rPr lang="en-CA" sz="1400" dirty="0"/>
            </a:b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2E73A-A07B-A809-9E1E-CC9E4B36F567}"/>
              </a:ext>
            </a:extLst>
          </p:cNvPr>
          <p:cNvSpPr txBox="1"/>
          <p:nvPr/>
        </p:nvSpPr>
        <p:spPr>
          <a:xfrm>
            <a:off x="7848600" y="5232292"/>
            <a:ext cx="4163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1400" b="0" i="0" u="none" strike="noStrike" dirty="0">
                <a:effectLst/>
                <a:latin typeface="Arial" panose="020B0604020202020204" pitchFamily="34" charset="0"/>
              </a:rPr>
              <a:t>Prepared for: </a:t>
            </a:r>
            <a:r>
              <a:rPr lang="en-CA" sz="1400" b="0" i="0" u="none" strike="noStrike" dirty="0" smtClean="0">
                <a:effectLst/>
                <a:latin typeface="Arial" panose="020B0604020202020204" pitchFamily="34" charset="0"/>
              </a:rPr>
              <a:t>HIEM Energy </a:t>
            </a:r>
            <a:r>
              <a:rPr lang="en-CA" sz="1050" b="0" i="0" u="none" strike="noStrike" dirty="0" smtClean="0">
                <a:effectLst/>
                <a:latin typeface="Arial" panose="020B0604020202020204" pitchFamily="34" charset="0"/>
              </a:rPr>
              <a:t>LLP</a:t>
            </a:r>
            <a:endParaRPr lang="en-CA" sz="105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1400" b="0" i="0" u="none" strike="noStrike" dirty="0">
                <a:effectLst/>
                <a:latin typeface="Arial" panose="020B0604020202020204" pitchFamily="34" charset="0"/>
              </a:rPr>
              <a:t>Based in </a:t>
            </a:r>
            <a:r>
              <a:rPr lang="en-CA" sz="1400" b="0" i="0" u="none" strike="noStrike" dirty="0" smtClean="0">
                <a:effectLst/>
                <a:latin typeface="Arial" panose="020B0604020202020204" pitchFamily="34" charset="0"/>
              </a:rPr>
              <a:t>Canada, </a:t>
            </a:r>
            <a:r>
              <a:rPr lang="en-CA" sz="1400" dirty="0" smtClean="0">
                <a:latin typeface="Arial" panose="020B0604020202020204" pitchFamily="34" charset="0"/>
              </a:rPr>
              <a:t>British Columbia</a:t>
            </a:r>
            <a:r>
              <a:rPr lang="en-CA" sz="1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endParaRPr lang="en-CA" sz="1400" b="0" dirty="0">
              <a:effectLst/>
            </a:endParaRPr>
          </a:p>
          <a:p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8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C2F98-08E8-E175-1871-407C9B7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65" y="1131600"/>
            <a:ext cx="3602736" cy="4526280"/>
          </a:xfrm>
        </p:spPr>
        <p:txBody>
          <a:bodyPr>
            <a:normAutofit/>
          </a:bodyPr>
          <a:lstStyle/>
          <a:p>
            <a:r>
              <a:rPr lang="en-US" i="1" dirty="0">
                <a:ea typeface="+mj-lt"/>
                <a:cs typeface="+mj-lt"/>
              </a:rPr>
              <a:t>Reporting (Internal &amp; External)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79050-6BC3-85B5-630B-291999F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212952"/>
              </p:ext>
            </p:extLst>
          </p:nvPr>
        </p:nvGraphicFramePr>
        <p:xfrm>
          <a:off x="4125885" y="468838"/>
          <a:ext cx="7502275" cy="562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1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669F-95A4-EC8D-D735-DC32CA5D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ea typeface="+mj-lt"/>
                <a:cs typeface="+mj-lt"/>
              </a:rPr>
              <a:t>Strategic Plan Discussion</a:t>
            </a:r>
            <a:br>
              <a:rPr lang="en-US" i="1" dirty="0">
                <a:ea typeface="+mj-lt"/>
                <a:cs typeface="+mj-lt"/>
              </a:rPr>
            </a:br>
            <a:r>
              <a:rPr lang="en-US" i="1" dirty="0">
                <a:ea typeface="+mj-lt"/>
                <a:cs typeface="+mj-lt"/>
              </a:rPr>
              <a:t/>
            </a:r>
            <a:br>
              <a:rPr lang="en-US" i="1" dirty="0">
                <a:ea typeface="+mj-lt"/>
                <a:cs typeface="+mj-lt"/>
              </a:rPr>
            </a:br>
            <a:r>
              <a:rPr lang="en-US" i="1" dirty="0">
                <a:ea typeface="+mj-lt"/>
                <a:cs typeface="+mj-lt"/>
              </a:rPr>
              <a:t>Six Sigma</a:t>
            </a:r>
            <a:endParaRPr lang="zh-CN" altLang="en-US" dirty="0"/>
          </a:p>
        </p:txBody>
      </p:sp>
      <p:pic>
        <p:nvPicPr>
          <p:cNvPr id="4" name="图片 4" descr="图示&#10;&#10;已自动生成说明">
            <a:extLst>
              <a:ext uri="{FF2B5EF4-FFF2-40B4-BE49-F238E27FC236}">
                <a16:creationId xmlns:a16="http://schemas.microsoft.com/office/drawing/2014/main" id="{49185F35-C342-AD60-40BE-614FE0E7C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590" y="2478024"/>
            <a:ext cx="9978084" cy="3694176"/>
          </a:xfrm>
        </p:spPr>
      </p:pic>
    </p:spTree>
    <p:extLst>
      <p:ext uri="{BB962C8B-B14F-4D97-AF65-F5344CB8AC3E}">
        <p14:creationId xmlns:p14="http://schemas.microsoft.com/office/powerpoint/2010/main" val="33228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10F1F-2D38-2577-2A5C-4A6FD6BA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429030"/>
            <a:ext cx="2404403" cy="5457589"/>
          </a:xfrm>
        </p:spPr>
        <p:txBody>
          <a:bodyPr anchor="ctr">
            <a:normAutofit/>
          </a:bodyPr>
          <a:lstStyle/>
          <a:p>
            <a:r>
              <a:rPr lang="en-US" sz="3700" dirty="0" smtClean="0"/>
              <a:t>Six Sigma</a:t>
            </a:r>
            <a:br>
              <a:rPr lang="en-US" sz="3700" dirty="0" smtClean="0"/>
            </a:br>
            <a:r>
              <a:rPr lang="en-US" sz="3700" dirty="0" smtClean="0"/>
              <a:t>Approach</a:t>
            </a:r>
            <a:endParaRPr lang="en-US" sz="3700" dirty="0"/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2E05F8-8B71-E094-98E4-C46522075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34128"/>
              </p:ext>
            </p:extLst>
          </p:nvPr>
        </p:nvGraphicFramePr>
        <p:xfrm>
          <a:off x="3244362" y="429030"/>
          <a:ext cx="8027375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47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C2F98-08E8-E175-1871-407C9B7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65" y="1131600"/>
            <a:ext cx="3602736" cy="4526280"/>
          </a:xfrm>
        </p:spPr>
        <p:txBody>
          <a:bodyPr>
            <a:normAutofit/>
          </a:bodyPr>
          <a:lstStyle/>
          <a:p>
            <a:r>
              <a:rPr lang="en-US" i="1" dirty="0">
                <a:ea typeface="+mj-lt"/>
                <a:cs typeface="+mj-lt"/>
              </a:rPr>
              <a:t>Conclusions</a:t>
            </a:r>
            <a:br>
              <a:rPr lang="en-US" i="1" dirty="0">
                <a:ea typeface="+mj-lt"/>
                <a:cs typeface="+mj-lt"/>
              </a:rPr>
            </a:br>
            <a:r>
              <a:rPr lang="en-US" sz="3200" b="0" dirty="0">
                <a:solidFill>
                  <a:srgbClr val="FFC000"/>
                </a:solidFill>
                <a:ea typeface="+mj-lt"/>
                <a:cs typeface="+mj-lt"/>
              </a:rPr>
              <a:t>Energy Management Plan for </a:t>
            </a:r>
            <a:r>
              <a:rPr lang="en-US" sz="3200" b="0" dirty="0" smtClean="0">
                <a:solidFill>
                  <a:srgbClr val="FFC000"/>
                </a:solidFill>
                <a:ea typeface="+mj-lt"/>
                <a:cs typeface="+mj-lt"/>
              </a:rPr>
              <a:t>Clients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79050-6BC3-85B5-630B-291999F9E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25885" y="468838"/>
          <a:ext cx="7502275" cy="562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82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C2F98-08E8-E175-1871-407C9B7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65" y="1131600"/>
            <a:ext cx="3602736" cy="4526280"/>
          </a:xfrm>
        </p:spPr>
        <p:txBody>
          <a:bodyPr>
            <a:normAutofit/>
          </a:bodyPr>
          <a:lstStyle/>
          <a:p>
            <a:r>
              <a:rPr lang="en-US" i="1" dirty="0">
                <a:ea typeface="+mj-lt"/>
                <a:cs typeface="+mj-lt"/>
              </a:rPr>
              <a:t>Conclusions </a:t>
            </a:r>
            <a:br>
              <a:rPr lang="en-US" i="1" dirty="0">
                <a:ea typeface="+mj-lt"/>
                <a:cs typeface="+mj-lt"/>
              </a:rPr>
            </a:br>
            <a:r>
              <a:rPr lang="en-US" sz="3200" b="0" dirty="0">
                <a:solidFill>
                  <a:srgbClr val="FFC000"/>
                </a:solidFill>
                <a:ea typeface="+mj-lt"/>
                <a:cs typeface="+mj-lt"/>
              </a:rPr>
              <a:t>Energy Management Plan for Clients</a:t>
            </a:r>
            <a:endParaRPr lang="en-US" sz="14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79050-6BC3-85B5-630B-291999F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46670"/>
              </p:ext>
            </p:extLst>
          </p:nvPr>
        </p:nvGraphicFramePr>
        <p:xfrm>
          <a:off x="4125885" y="468838"/>
          <a:ext cx="7502275" cy="562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23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9347-7BDF-91B5-8646-2881C6AC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Project’s </a:t>
            </a:r>
            <a:r>
              <a:rPr lang="en-US" dirty="0"/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HIEM Energy Team will show in the proposal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6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9347-7BDF-91B5-8646-2881C6AC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SEMP proposal will include:</a:t>
            </a:r>
          </a:p>
          <a:p>
            <a:r>
              <a:rPr lang="en-US" dirty="0" smtClean="0"/>
              <a:t>Project Schedule </a:t>
            </a:r>
          </a:p>
          <a:p>
            <a:r>
              <a:rPr lang="en-US" dirty="0" smtClean="0"/>
              <a:t>Gantt Chart</a:t>
            </a:r>
          </a:p>
          <a:p>
            <a:r>
              <a:rPr lang="en-US" dirty="0" smtClean="0"/>
              <a:t>Team Deployment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9347-7BDF-91B5-8646-2881C6AC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SEMP proposal will include:</a:t>
            </a:r>
          </a:p>
          <a:p>
            <a:pPr marL="0" indent="0">
              <a:buNone/>
            </a:pPr>
            <a:r>
              <a:rPr lang="en-US" dirty="0" smtClean="0"/>
              <a:t>Email : </a:t>
            </a:r>
            <a:r>
              <a:rPr lang="en-US" dirty="0" smtClean="0">
                <a:hlinkClick r:id="rId2"/>
              </a:rPr>
              <a:t>info@hiemenergy.com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Canada, Burnaby , BC</a:t>
            </a:r>
          </a:p>
        </p:txBody>
      </p:sp>
    </p:spTree>
    <p:extLst>
      <p:ext uri="{BB962C8B-B14F-4D97-AF65-F5344CB8AC3E}">
        <p14:creationId xmlns:p14="http://schemas.microsoft.com/office/powerpoint/2010/main" val="102628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F617-3E8A-DCA7-0F8C-BCBFD74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ARE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341AEB4-2752-3D75-EC5A-6B93B6347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40932"/>
              </p:ext>
            </p:extLst>
          </p:nvPr>
        </p:nvGraphicFramePr>
        <p:xfrm>
          <a:off x="560832" y="2084832"/>
          <a:ext cx="11180064" cy="448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80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D380-B872-7A83-F654-0D3C65D0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SITUATIONAL ANAYLSIS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84F16-1337-ED2A-D996-E29B1A41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46893"/>
            <a:ext cx="10168128" cy="4355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0AB5D45-7460-4AED-0E2E-C1C5DFFA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98" y="2220186"/>
            <a:ext cx="8075804" cy="45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2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D362-752C-187C-2508-C93382F8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a typeface="+mj-lt"/>
                <a:cs typeface="+mj-lt"/>
              </a:rPr>
              <a:t>Strategy – Special Purpose Vehicle 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6AE2003-93A3-121B-04E9-CDED7FE56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5995" y="2133731"/>
            <a:ext cx="6730691" cy="4181975"/>
          </a:xfr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BDD85A22-E836-E57E-88F2-C46764E5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66" y="2541967"/>
            <a:ext cx="2743200" cy="31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CFCCC-940E-F80E-7E9F-C4EDD7F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dirty="0"/>
              <a:t>Examples of Questions Asked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EEA38EF-1662-93E5-A6AB-3933545E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590203"/>
            <a:ext cx="10700657" cy="45743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1" u="none" strike="noStrike" dirty="0" smtClean="0">
                <a:effectLst/>
                <a:latin typeface="Arial" panose="020B0604020202020204" pitchFamily="34" charset="0"/>
              </a:rPr>
              <a:t>Internal</a:t>
            </a:r>
            <a:endParaRPr lang="en-CA" sz="1800" b="1" dirty="0">
              <a:effectLst/>
            </a:endParaRPr>
          </a:p>
          <a:p>
            <a:pPr marL="5334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GHG Emissions / Current Energy Use</a:t>
            </a: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Overall GHG reductions Target</a:t>
            </a: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COO’s vision / Executive team Vision</a:t>
            </a: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Has an Energy Audit been conducted? If so, what did it show?</a:t>
            </a:r>
            <a:endParaRPr lang="en-CA" sz="1800" b="0" i="0" u="none" strike="noStrike" dirty="0">
              <a:effectLst/>
              <a:latin typeface="Verdana" panose="020B0604030504040204" pitchFamily="34" charset="0"/>
            </a:endParaRP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What is the budget for energy management? </a:t>
            </a: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What should be the duration of the strategic energy management plan, 3 years, 5 years, 10 years?</a:t>
            </a:r>
          </a:p>
          <a:p>
            <a:pPr marL="0" indent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800" b="1" i="1" u="none" strike="noStrike" dirty="0" smtClean="0">
                <a:effectLst/>
                <a:latin typeface="Arial" panose="020B0604020202020204" pitchFamily="34" charset="0"/>
              </a:rPr>
              <a:t>External</a:t>
            </a:r>
            <a:endParaRPr lang="en-CA" sz="1800" b="1" dirty="0">
              <a:effectLst/>
            </a:endParaRPr>
          </a:p>
          <a:p>
            <a:pPr marL="5334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What is the role of the Energy Manager?</a:t>
            </a: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What are your competitors doing differently?</a:t>
            </a:r>
          </a:p>
          <a:p>
            <a:pPr marL="5334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What do the customers want, and what is it that they value?</a:t>
            </a:r>
            <a:r>
              <a:rPr lang="en-CA" sz="1200" dirty="0"/>
              <a:t/>
            </a:r>
            <a:br>
              <a:rPr lang="en-CA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39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23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CFCCC-940E-F80E-7E9F-C4EDD7F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nternal </a:t>
            </a:r>
            <a:r>
              <a:rPr lang="en-US" dirty="0"/>
              <a:t>and </a:t>
            </a:r>
            <a:r>
              <a:rPr lang="en-US" dirty="0" smtClean="0"/>
              <a:t>External Goals</a:t>
            </a:r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EEA38EF-1662-93E5-A6AB-3933545E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526630"/>
            <a:ext cx="10700657" cy="70256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1" u="none" strike="noStrike" dirty="0" smtClean="0">
                <a:effectLst/>
                <a:latin typeface="Arial" panose="020B0604020202020204" pitchFamily="34" charset="0"/>
              </a:rPr>
              <a:t>Define Internal Goals	</a:t>
            </a:r>
            <a:r>
              <a:rPr lang="en-CA" sz="1800" b="0" i="1" u="none" strike="noStrike" dirty="0" smtClean="0">
                <a:effectLst/>
                <a:latin typeface="Arial" panose="020B0604020202020204" pitchFamily="34" charset="0"/>
              </a:rPr>
              <a:t>					</a:t>
            </a:r>
            <a:endParaRPr lang="en-CA" sz="1800" b="0" dirty="0" smtClean="0">
              <a:effectLst/>
            </a:endParaRPr>
          </a:p>
          <a:p>
            <a:pPr marL="533400" fontAlgn="base"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30</a:t>
            </a:r>
            <a:r>
              <a:rPr lang="en-US" sz="1800" dirty="0">
                <a:latin typeface="Arial" panose="020B0604020202020204" pitchFamily="34" charset="0"/>
              </a:rPr>
              <a:t>% reduction in energy consumption.</a:t>
            </a:r>
          </a:p>
          <a:p>
            <a:pPr marL="533400" fontAlgn="base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</a:rPr>
              <a:t>Improve Employee Morale</a:t>
            </a:r>
          </a:p>
          <a:p>
            <a:pPr marL="533400" fontAlgn="base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</a:rPr>
              <a:t>Reduce downtime</a:t>
            </a:r>
          </a:p>
          <a:p>
            <a:pPr marL="0" indent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800" b="1" i="1" dirty="0" smtClean="0">
                <a:latin typeface="Arial" panose="020B0604020202020204" pitchFamily="34" charset="0"/>
              </a:rPr>
              <a:t>External Goals</a:t>
            </a:r>
            <a:endParaRPr lang="en-CA" sz="1800" b="1" i="1" dirty="0">
              <a:latin typeface="Arial" panose="020B0604020202020204" pitchFamily="34" charset="0"/>
            </a:endParaRPr>
          </a:p>
          <a:p>
            <a:pPr marL="533400" fontAlgn="base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</a:rPr>
              <a:t>Improve Customer Satisfaction Rates</a:t>
            </a:r>
          </a:p>
          <a:p>
            <a:pPr marL="533400" fontAlgn="base"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Lowering Environmental Impact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800" b="1" i="1" dirty="0" smtClean="0">
                <a:latin typeface="Arial" panose="020B0604020202020204" pitchFamily="34" charset="0"/>
              </a:rPr>
              <a:t>Measure</a:t>
            </a:r>
            <a:endParaRPr lang="en-CA" sz="1800" b="1" i="1" dirty="0">
              <a:latin typeface="Arial" panose="020B0604020202020204" pitchFamily="34" charset="0"/>
            </a:endParaRPr>
          </a:p>
          <a:p>
            <a:pPr marL="53340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</a:rPr>
              <a:t>HIEM Energy will effectively collect and identify the laws and regulations on energy conservation (like the Energy Star)</a:t>
            </a:r>
          </a:p>
          <a:p>
            <a:pPr marL="304800" indent="0" fontAlgn="base">
              <a:lnSpc>
                <a:spcPct val="100000"/>
              </a:lnSpc>
              <a:spcBef>
                <a:spcPts val="1200"/>
              </a:spcBef>
              <a:buNone/>
            </a:pPr>
            <a:r>
              <a:rPr lang="en-CA" sz="1200" dirty="0"/>
              <a:t/>
            </a:r>
            <a:br>
              <a:rPr lang="en-CA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732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23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CFCCC-940E-F80E-7E9F-C4EDD7F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nternal </a:t>
            </a:r>
            <a:r>
              <a:rPr lang="en-US" dirty="0"/>
              <a:t>and </a:t>
            </a:r>
            <a:r>
              <a:rPr lang="en-US" dirty="0" smtClean="0"/>
              <a:t>External Goals</a:t>
            </a:r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EEA38EF-1662-93E5-A6AB-3933545E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228610"/>
            <a:ext cx="9759461" cy="53040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 i="1" u="none" strike="noStrike" dirty="0" smtClean="0">
                <a:effectLst/>
                <a:latin typeface="Arial" panose="020B0604020202020204" pitchFamily="34" charset="0"/>
              </a:rPr>
              <a:t>Analyze </a:t>
            </a:r>
            <a:endParaRPr lang="en-CA" sz="8800" b="1" i="1" u="none" strike="noStrike" dirty="0" smtClean="0">
              <a:effectLst/>
              <a:latin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>
                <a:latin typeface="ArialMT"/>
              </a:rPr>
              <a:t>Systematic </a:t>
            </a:r>
            <a:r>
              <a:rPr lang="en-US" sz="8800" dirty="0">
                <a:latin typeface="ArialMT"/>
              </a:rPr>
              <a:t>analysis of meter data, overall consumption, process equipment energy use </a:t>
            </a:r>
            <a:r>
              <a:rPr lang="en-US" sz="8800" dirty="0" smtClean="0">
                <a:latin typeface="ArialMT"/>
              </a:rPr>
              <a:t>and employer/employee </a:t>
            </a:r>
            <a:r>
              <a:rPr lang="en-US" sz="8800" dirty="0">
                <a:latin typeface="ArialMT"/>
              </a:rPr>
              <a:t>impacts.</a:t>
            </a:r>
            <a:r>
              <a:rPr lang="en-CA" sz="8800" b="1" i="1" u="none" strike="noStrike" dirty="0" smtClean="0">
                <a:effectLst/>
                <a:latin typeface="Arial" panose="020B0604020202020204" pitchFamily="34" charset="0"/>
              </a:rPr>
              <a:t>	</a:t>
            </a:r>
            <a:endParaRPr lang="en-CA" sz="88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8800" b="1" i="1" dirty="0" smtClean="0">
                <a:latin typeface="Arial" panose="020B0604020202020204" pitchFamily="34" charset="0"/>
              </a:rPr>
              <a:t>Improve </a:t>
            </a:r>
            <a:r>
              <a:rPr lang="en-CA" sz="8800" b="1" i="1" dirty="0" smtClean="0">
                <a:latin typeface="Arial" panose="020B0604020202020204" pitchFamily="34" charset="0"/>
              </a:rPr>
              <a:t>the process </a:t>
            </a:r>
            <a:endParaRPr lang="en-CA" sz="8800" b="1" i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800" dirty="0" smtClean="0">
                <a:latin typeface="Arial" panose="020B0604020202020204" pitchFamily="34" charset="0"/>
              </a:rPr>
              <a:t>Promote </a:t>
            </a:r>
            <a:r>
              <a:rPr lang="en-US" sz="8800" dirty="0">
                <a:latin typeface="Arial" panose="020B0604020202020204" pitchFamily="34" charset="0"/>
              </a:rPr>
              <a:t>the implementation of the energy management system and check it </a:t>
            </a:r>
            <a:r>
              <a:rPr lang="en-US" sz="8800" dirty="0" smtClean="0">
                <a:latin typeface="Arial" panose="020B0604020202020204" pitchFamily="34" charset="0"/>
              </a:rPr>
              <a:t>regularly; verify </a:t>
            </a:r>
            <a:r>
              <a:rPr lang="en-US" sz="8800" dirty="0">
                <a:latin typeface="Arial" panose="020B0604020202020204" pitchFamily="34" charset="0"/>
              </a:rPr>
              <a:t>whether the activities of each department meet the requirements of the system, if </a:t>
            </a:r>
            <a:r>
              <a:rPr lang="en-US" sz="8800" dirty="0" smtClean="0">
                <a:latin typeface="Arial" panose="020B0604020202020204" pitchFamily="34" charset="0"/>
              </a:rPr>
              <a:t>not rectification </a:t>
            </a:r>
            <a:r>
              <a:rPr lang="en-US" sz="8800" dirty="0">
                <a:latin typeface="Arial" panose="020B0604020202020204" pitchFamily="34" charset="0"/>
              </a:rPr>
              <a:t>in </a:t>
            </a:r>
            <a:r>
              <a:rPr lang="en-US" sz="8800" dirty="0" smtClean="0">
                <a:latin typeface="Arial" panose="020B0604020202020204" pitchFamily="34" charset="0"/>
              </a:rPr>
              <a:t>time;</a:t>
            </a:r>
          </a:p>
          <a:p>
            <a:pPr marL="0" indent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8800" b="1" i="1" dirty="0" smtClean="0">
                <a:latin typeface="Arial" panose="020B0604020202020204" pitchFamily="34" charset="0"/>
              </a:rPr>
              <a:t>Control</a:t>
            </a:r>
            <a:endParaRPr lang="en-CA" sz="8800" b="1" i="1" dirty="0">
              <a:latin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800" dirty="0" smtClean="0">
                <a:latin typeface="Arial" panose="020B0604020202020204" pitchFamily="34" charset="0"/>
              </a:rPr>
              <a:t>Applying </a:t>
            </a:r>
            <a:r>
              <a:rPr lang="en-US" sz="8800" dirty="0">
                <a:latin typeface="Arial" panose="020B0604020202020204" pitchFamily="34" charset="0"/>
              </a:rPr>
              <a:t>for a third-party audit after internal audit problem rectification and management </a:t>
            </a:r>
            <a:r>
              <a:rPr lang="en-US" sz="8800" dirty="0" smtClean="0">
                <a:latin typeface="Arial" panose="020B0604020202020204" pitchFamily="34" charset="0"/>
              </a:rPr>
              <a:t>review. For </a:t>
            </a:r>
            <a:r>
              <a:rPr lang="en-US" sz="8800" dirty="0">
                <a:latin typeface="Arial" panose="020B0604020202020204" pitchFamily="34" charset="0"/>
              </a:rPr>
              <a:t>problems that cannot be rectified in the short term, long-term tracking verification should </a:t>
            </a:r>
            <a:r>
              <a:rPr lang="en-US" sz="8800" dirty="0" smtClean="0">
                <a:latin typeface="Arial" panose="020B0604020202020204" pitchFamily="34" charset="0"/>
              </a:rPr>
              <a:t>be carried </a:t>
            </a:r>
            <a:r>
              <a:rPr lang="en-US" sz="8800" dirty="0">
                <a:latin typeface="Arial" panose="020B0604020202020204" pitchFamily="34" charset="0"/>
              </a:rPr>
              <a:t>out, and the whole energy management system should follow the cyclic process.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8800" b="1" i="1" dirty="0" smtClean="0">
                <a:latin typeface="Arial" panose="020B0604020202020204" pitchFamily="34" charset="0"/>
              </a:rPr>
              <a:t>Report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800" dirty="0" smtClean="0">
                <a:latin typeface="Arial" panose="020B0604020202020204" pitchFamily="34" charset="0"/>
              </a:rPr>
              <a:t>Different </a:t>
            </a:r>
            <a:r>
              <a:rPr lang="en-US" sz="8800" dirty="0">
                <a:latin typeface="Arial" panose="020B0604020202020204" pitchFamily="34" charset="0"/>
              </a:rPr>
              <a:t>tools</a:t>
            </a:r>
          </a:p>
          <a:p>
            <a:pPr marL="304800" indent="0" fontAlgn="base">
              <a:lnSpc>
                <a:spcPct val="100000"/>
              </a:lnSpc>
              <a:spcBef>
                <a:spcPts val="1200"/>
              </a:spcBef>
              <a:buNone/>
            </a:pPr>
            <a:r>
              <a:rPr lang="en-CA" sz="1200" dirty="0"/>
              <a:t/>
            </a:r>
            <a:br>
              <a:rPr lang="en-CA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054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23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CFCCC-940E-F80E-7E9F-C4EDD7F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dirty="0" smtClean="0"/>
              <a:t>Risks Management </a:t>
            </a:r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EEA38EF-1662-93E5-A6AB-3933545E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1526631"/>
            <a:ext cx="4913468" cy="27566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400" b="0" i="0" u="none" strike="noStrike" dirty="0">
              <a:effectLst/>
              <a:latin typeface="Arial" panose="020B0604020202020204" pitchFamily="34" charset="0"/>
            </a:endParaRPr>
          </a:p>
          <a:p>
            <a:pPr marL="304800" indent="0" fontAlgn="base">
              <a:lnSpc>
                <a:spcPct val="100000"/>
              </a:lnSpc>
              <a:spcBef>
                <a:spcPts val="1200"/>
              </a:spcBef>
              <a:buNone/>
            </a:pPr>
            <a:r>
              <a:rPr lang="en-CA" sz="1200" dirty="0"/>
              <a:t/>
            </a:r>
            <a:br>
              <a:rPr lang="en-CA" sz="1200" dirty="0"/>
            </a:b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53144" y="1242225"/>
            <a:ext cx="109848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HIEM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will create a risk-based mindset at your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workplace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and develop the SEMP includes a 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risk management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system.</a:t>
            </a:r>
          </a:p>
          <a:p>
            <a:endParaRPr lang="en-US" dirty="0">
              <a:latin typeface="AvenirNextLTPro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12" y="1925920"/>
            <a:ext cx="5931282" cy="4024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3144" y="2628914"/>
            <a:ext cx="43519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Potential </a:t>
            </a:r>
            <a:r>
              <a:rPr lang="en-US" sz="2400" b="1" i="1" dirty="0"/>
              <a:t>Issues:</a:t>
            </a:r>
          </a:p>
          <a:p>
            <a:r>
              <a:rPr lang="en-US" sz="2400" dirty="0"/>
              <a:t>1.Competing objectives</a:t>
            </a:r>
          </a:p>
          <a:p>
            <a:r>
              <a:rPr lang="en-US" sz="2400" dirty="0"/>
              <a:t>2.Pressure to perform in the first year</a:t>
            </a:r>
          </a:p>
          <a:p>
            <a:r>
              <a:rPr lang="en-US" sz="2400" dirty="0"/>
              <a:t>3.Pressure for year over year performance</a:t>
            </a:r>
          </a:p>
          <a:p>
            <a:r>
              <a:rPr lang="en-US" sz="2400" dirty="0"/>
              <a:t>4.Competing </a:t>
            </a:r>
            <a:r>
              <a:rPr lang="en-US" sz="2400" dirty="0" smtClean="0"/>
              <a:t>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DD380-B872-7A83-F654-0D3C65D0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SEMP Approach and Methodology 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3960EEC-E9A1-F24B-9CBD-0630945BF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80570"/>
              </p:ext>
            </p:extLst>
          </p:nvPr>
        </p:nvGraphicFramePr>
        <p:xfrm>
          <a:off x="747963" y="1876134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65706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626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ArialMT</vt:lpstr>
      <vt:lpstr>Avenir Next LT Pro</vt:lpstr>
      <vt:lpstr>AvenirNextLTPro</vt:lpstr>
      <vt:lpstr>Calibri</vt:lpstr>
      <vt:lpstr>Verdana</vt:lpstr>
      <vt:lpstr>AccentBoxVTI</vt:lpstr>
      <vt:lpstr>HIEM Energy LLP</vt:lpstr>
      <vt:lpstr>WHO WE ARE</vt:lpstr>
      <vt:lpstr>SITUATIONAL ANAYLSIS</vt:lpstr>
      <vt:lpstr>Strategy – Special Purpose Vehicle </vt:lpstr>
      <vt:lpstr>Examples of Questions Asked</vt:lpstr>
      <vt:lpstr>Internal and External Goals</vt:lpstr>
      <vt:lpstr>Internal and External Goals</vt:lpstr>
      <vt:lpstr>Risks Management </vt:lpstr>
      <vt:lpstr>SEMP Approach and Methodology </vt:lpstr>
      <vt:lpstr>Reporting (Internal &amp; External)</vt:lpstr>
      <vt:lpstr>Strategic Plan Discussion  Six Sigma</vt:lpstr>
      <vt:lpstr>Six Sigma Approach</vt:lpstr>
      <vt:lpstr>Conclusions Energy Management Plan for Clients</vt:lpstr>
      <vt:lpstr>Conclusions  Energy Management Plan for Clients</vt:lpstr>
      <vt:lpstr>Energy Project’s Team</vt:lpstr>
      <vt:lpstr>Project Plan Schedule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JHM GROUP</dc:title>
  <dc:creator>Jay Rehal</dc:creator>
  <cp:lastModifiedBy>Windows User</cp:lastModifiedBy>
  <cp:revision>207</cp:revision>
  <dcterms:created xsi:type="dcterms:W3CDTF">2022-11-14T13:28:49Z</dcterms:created>
  <dcterms:modified xsi:type="dcterms:W3CDTF">2023-12-17T22:13:18Z</dcterms:modified>
</cp:coreProperties>
</file>